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92" r:id="rId3"/>
    <p:sldId id="284" r:id="rId4"/>
    <p:sldId id="298" r:id="rId5"/>
    <p:sldId id="285" r:id="rId6"/>
    <p:sldId id="287" r:id="rId7"/>
    <p:sldId id="286" r:id="rId8"/>
    <p:sldId id="302" r:id="rId9"/>
    <p:sldId id="304" r:id="rId10"/>
    <p:sldId id="289" r:id="rId11"/>
    <p:sldId id="283" r:id="rId12"/>
    <p:sldId id="305" r:id="rId13"/>
    <p:sldId id="300" r:id="rId14"/>
    <p:sldId id="290" r:id="rId15"/>
    <p:sldId id="293" r:id="rId16"/>
    <p:sldId id="291" r:id="rId17"/>
    <p:sldId id="303" r:id="rId18"/>
    <p:sldId id="297" r:id="rId19"/>
    <p:sldId id="299" r:id="rId20"/>
    <p:sldId id="301"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976BD"/>
    <a:srgbClr val="FFFFFF"/>
    <a:srgbClr val="275081"/>
    <a:srgbClr val="3976BC"/>
    <a:srgbClr val="E6E6E6"/>
    <a:srgbClr val="2B5991"/>
    <a:srgbClr val="548A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982" autoAdjust="0"/>
    <p:restoredTop sz="94660"/>
  </p:normalViewPr>
  <p:slideViewPr>
    <p:cSldViewPr snapToGrid="0">
      <p:cViewPr varScale="1">
        <p:scale>
          <a:sx n="80" d="100"/>
          <a:sy n="80" d="100"/>
        </p:scale>
        <p:origin x="48"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gif>
</file>

<file path=ppt/media/image12.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inpin heiti" charset="-122"/>
                <a:ea typeface="inpin heiti"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inpin heiti" charset="-122"/>
                <a:ea typeface="inpin heiti" charset="-122"/>
              </a:defRPr>
            </a:lvl1pPr>
          </a:lstStyle>
          <a:p>
            <a:fld id="{3EBF1EA2-2823-4E3F-B05B-BFE0207882E1}" type="datetimeFigureOut">
              <a:rPr lang="zh-CN" altLang="en-US" smtClean="0"/>
              <a:pPr/>
              <a:t>2020/7/12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inpin heiti" charset="-122"/>
                <a:ea typeface="inpin heiti"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inpin heiti" charset="-122"/>
                <a:ea typeface="inpin heiti" charset="-122"/>
              </a:defRPr>
            </a:lvl1pPr>
          </a:lstStyle>
          <a:p>
            <a:fld id="{B54B6AC6-7757-419C-B80E-BB94430FC918}" type="slidenum">
              <a:rPr lang="zh-CN" altLang="en-US" smtClean="0"/>
              <a:pPr/>
              <a:t>‹#›</a:t>
            </a:fld>
            <a:endParaRPr lang="zh-CN" altLang="en-US" dirty="0"/>
          </a:p>
        </p:txBody>
      </p:sp>
    </p:spTree>
    <p:extLst>
      <p:ext uri="{BB962C8B-B14F-4D97-AF65-F5344CB8AC3E}">
        <p14:creationId xmlns:p14="http://schemas.microsoft.com/office/powerpoint/2010/main" val="881574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inpin heiti" charset="-122"/>
        <a:ea typeface="inpin heiti" charset="-122"/>
        <a:cs typeface="+mn-cs"/>
      </a:defRPr>
    </a:lvl1pPr>
    <a:lvl2pPr marL="457200" algn="l" defTabSz="914400" rtl="0" eaLnBrk="1" latinLnBrk="0" hangingPunct="1">
      <a:defRPr sz="1200" b="0" i="0" kern="1200">
        <a:solidFill>
          <a:schemeClr val="tx1"/>
        </a:solidFill>
        <a:latin typeface="inpin heiti" charset="-122"/>
        <a:ea typeface="inpin heiti" charset="-122"/>
        <a:cs typeface="+mn-cs"/>
      </a:defRPr>
    </a:lvl2pPr>
    <a:lvl3pPr marL="914400" algn="l" defTabSz="914400" rtl="0" eaLnBrk="1" latinLnBrk="0" hangingPunct="1">
      <a:defRPr sz="1200" b="0" i="0" kern="1200">
        <a:solidFill>
          <a:schemeClr val="tx1"/>
        </a:solidFill>
        <a:latin typeface="inpin heiti" charset="-122"/>
        <a:ea typeface="inpin heiti" charset="-122"/>
        <a:cs typeface="+mn-cs"/>
      </a:defRPr>
    </a:lvl3pPr>
    <a:lvl4pPr marL="1371600" algn="l" defTabSz="914400" rtl="0" eaLnBrk="1" latinLnBrk="0" hangingPunct="1">
      <a:defRPr sz="1200" b="0" i="0" kern="1200">
        <a:solidFill>
          <a:schemeClr val="tx1"/>
        </a:solidFill>
        <a:latin typeface="inpin heiti" charset="-122"/>
        <a:ea typeface="inpin heiti" charset="-122"/>
        <a:cs typeface="+mn-cs"/>
      </a:defRPr>
    </a:lvl4pPr>
    <a:lvl5pPr marL="1828800" algn="l" defTabSz="914400" rtl="0" eaLnBrk="1" latinLnBrk="0" hangingPunct="1">
      <a:defRPr sz="1200" b="0" i="0" kern="1200">
        <a:solidFill>
          <a:schemeClr val="tx1"/>
        </a:solidFill>
        <a:latin typeface="inpin heiti" charset="-122"/>
        <a:ea typeface="inpin heiti"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a:t>
            </a:fld>
            <a:endParaRPr lang="zh-CN" altLang="en-US"/>
          </a:p>
        </p:txBody>
      </p:sp>
    </p:spTree>
    <p:extLst>
      <p:ext uri="{BB962C8B-B14F-4D97-AF65-F5344CB8AC3E}">
        <p14:creationId xmlns:p14="http://schemas.microsoft.com/office/powerpoint/2010/main" val="35114524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10</a:t>
            </a:fld>
            <a:endParaRPr lang="zh-CN" altLang="en-US"/>
          </a:p>
        </p:txBody>
      </p:sp>
    </p:spTree>
    <p:extLst>
      <p:ext uri="{BB962C8B-B14F-4D97-AF65-F5344CB8AC3E}">
        <p14:creationId xmlns:p14="http://schemas.microsoft.com/office/powerpoint/2010/main" val="2484944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11</a:t>
            </a:fld>
            <a:endParaRPr lang="zh-CN" altLang="en-US"/>
          </a:p>
        </p:txBody>
      </p:sp>
    </p:spTree>
    <p:extLst>
      <p:ext uri="{BB962C8B-B14F-4D97-AF65-F5344CB8AC3E}">
        <p14:creationId xmlns:p14="http://schemas.microsoft.com/office/powerpoint/2010/main" val="4255831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12</a:t>
            </a:fld>
            <a:endParaRPr lang="zh-CN" altLang="en-US"/>
          </a:p>
        </p:txBody>
      </p:sp>
    </p:spTree>
    <p:extLst>
      <p:ext uri="{BB962C8B-B14F-4D97-AF65-F5344CB8AC3E}">
        <p14:creationId xmlns:p14="http://schemas.microsoft.com/office/powerpoint/2010/main" val="47122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13</a:t>
            </a:fld>
            <a:endParaRPr lang="zh-CN" altLang="en-US"/>
          </a:p>
        </p:txBody>
      </p:sp>
    </p:spTree>
    <p:extLst>
      <p:ext uri="{BB962C8B-B14F-4D97-AF65-F5344CB8AC3E}">
        <p14:creationId xmlns:p14="http://schemas.microsoft.com/office/powerpoint/2010/main" val="780228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14</a:t>
            </a:fld>
            <a:endParaRPr lang="zh-CN" altLang="en-US"/>
          </a:p>
        </p:txBody>
      </p:sp>
    </p:spTree>
    <p:extLst>
      <p:ext uri="{BB962C8B-B14F-4D97-AF65-F5344CB8AC3E}">
        <p14:creationId xmlns:p14="http://schemas.microsoft.com/office/powerpoint/2010/main" val="1553157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15</a:t>
            </a:fld>
            <a:endParaRPr lang="zh-CN" altLang="en-US"/>
          </a:p>
        </p:txBody>
      </p:sp>
    </p:spTree>
    <p:extLst>
      <p:ext uri="{BB962C8B-B14F-4D97-AF65-F5344CB8AC3E}">
        <p14:creationId xmlns:p14="http://schemas.microsoft.com/office/powerpoint/2010/main" val="11091752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16</a:t>
            </a:fld>
            <a:endParaRPr lang="zh-CN" altLang="en-US"/>
          </a:p>
        </p:txBody>
      </p:sp>
    </p:spTree>
    <p:extLst>
      <p:ext uri="{BB962C8B-B14F-4D97-AF65-F5344CB8AC3E}">
        <p14:creationId xmlns:p14="http://schemas.microsoft.com/office/powerpoint/2010/main" val="1328619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17</a:t>
            </a:fld>
            <a:endParaRPr lang="zh-CN" altLang="en-US"/>
          </a:p>
        </p:txBody>
      </p:sp>
    </p:spTree>
    <p:extLst>
      <p:ext uri="{BB962C8B-B14F-4D97-AF65-F5344CB8AC3E}">
        <p14:creationId xmlns:p14="http://schemas.microsoft.com/office/powerpoint/2010/main" val="10084819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18</a:t>
            </a:fld>
            <a:endParaRPr lang="zh-CN" altLang="en-US"/>
          </a:p>
        </p:txBody>
      </p:sp>
    </p:spTree>
    <p:extLst>
      <p:ext uri="{BB962C8B-B14F-4D97-AF65-F5344CB8AC3E}">
        <p14:creationId xmlns:p14="http://schemas.microsoft.com/office/powerpoint/2010/main" val="5959775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19</a:t>
            </a:fld>
            <a:endParaRPr lang="zh-CN" altLang="en-US"/>
          </a:p>
        </p:txBody>
      </p:sp>
    </p:spTree>
    <p:extLst>
      <p:ext uri="{BB962C8B-B14F-4D97-AF65-F5344CB8AC3E}">
        <p14:creationId xmlns:p14="http://schemas.microsoft.com/office/powerpoint/2010/main" val="2686191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2</a:t>
            </a:fld>
            <a:endParaRPr lang="zh-CN" altLang="en-US"/>
          </a:p>
        </p:txBody>
      </p:sp>
    </p:spTree>
    <p:extLst>
      <p:ext uri="{BB962C8B-B14F-4D97-AF65-F5344CB8AC3E}">
        <p14:creationId xmlns:p14="http://schemas.microsoft.com/office/powerpoint/2010/main" val="2631499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20</a:t>
            </a:fld>
            <a:endParaRPr lang="zh-CN" altLang="en-US"/>
          </a:p>
        </p:txBody>
      </p:sp>
    </p:spTree>
    <p:extLst>
      <p:ext uri="{BB962C8B-B14F-4D97-AF65-F5344CB8AC3E}">
        <p14:creationId xmlns:p14="http://schemas.microsoft.com/office/powerpoint/2010/main" val="7670998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3</a:t>
            </a:fld>
            <a:endParaRPr lang="zh-CN" altLang="en-US"/>
          </a:p>
        </p:txBody>
      </p:sp>
    </p:spTree>
    <p:extLst>
      <p:ext uri="{BB962C8B-B14F-4D97-AF65-F5344CB8AC3E}">
        <p14:creationId xmlns:p14="http://schemas.microsoft.com/office/powerpoint/2010/main" val="1736907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4</a:t>
            </a:fld>
            <a:endParaRPr lang="zh-CN" altLang="en-US"/>
          </a:p>
        </p:txBody>
      </p:sp>
    </p:spTree>
    <p:extLst>
      <p:ext uri="{BB962C8B-B14F-4D97-AF65-F5344CB8AC3E}">
        <p14:creationId xmlns:p14="http://schemas.microsoft.com/office/powerpoint/2010/main" val="2178423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5</a:t>
            </a:fld>
            <a:endParaRPr lang="zh-CN" altLang="en-US"/>
          </a:p>
        </p:txBody>
      </p:sp>
    </p:spTree>
    <p:extLst>
      <p:ext uri="{BB962C8B-B14F-4D97-AF65-F5344CB8AC3E}">
        <p14:creationId xmlns:p14="http://schemas.microsoft.com/office/powerpoint/2010/main" val="2844282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6</a:t>
            </a:fld>
            <a:endParaRPr lang="zh-CN" altLang="en-US"/>
          </a:p>
        </p:txBody>
      </p:sp>
    </p:spTree>
    <p:extLst>
      <p:ext uri="{BB962C8B-B14F-4D97-AF65-F5344CB8AC3E}">
        <p14:creationId xmlns:p14="http://schemas.microsoft.com/office/powerpoint/2010/main" val="1058665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7</a:t>
            </a:fld>
            <a:endParaRPr lang="zh-CN" altLang="en-US"/>
          </a:p>
        </p:txBody>
      </p:sp>
    </p:spTree>
    <p:extLst>
      <p:ext uri="{BB962C8B-B14F-4D97-AF65-F5344CB8AC3E}">
        <p14:creationId xmlns:p14="http://schemas.microsoft.com/office/powerpoint/2010/main" val="234852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8</a:t>
            </a:fld>
            <a:endParaRPr lang="zh-CN" altLang="en-US"/>
          </a:p>
        </p:txBody>
      </p:sp>
    </p:spTree>
    <p:extLst>
      <p:ext uri="{BB962C8B-B14F-4D97-AF65-F5344CB8AC3E}">
        <p14:creationId xmlns:p14="http://schemas.microsoft.com/office/powerpoint/2010/main" val="3704215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4B6AC6-7757-419C-B80E-BB94430FC918}" type="slidenum">
              <a:rPr lang="zh-CN" altLang="en-US" smtClean="0"/>
              <a:t>9</a:t>
            </a:fld>
            <a:endParaRPr lang="zh-CN" altLang="en-US"/>
          </a:p>
        </p:txBody>
      </p:sp>
    </p:spTree>
    <p:extLst>
      <p:ext uri="{BB962C8B-B14F-4D97-AF65-F5344CB8AC3E}">
        <p14:creationId xmlns:p14="http://schemas.microsoft.com/office/powerpoint/2010/main" val="2093652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7842841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19173771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427278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3565381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14897430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3640749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5975851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23542534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36778203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3020069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99F2846-C9C1-49BA-BA0F-2179EB3D2040}" type="datetimeFigureOut">
              <a:rPr lang="zh-CN" altLang="en-US" smtClean="0"/>
              <a:t>2020/7/12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E78EA5E-0952-4BA4-9D73-01E8FA57E1CF}" type="slidenum">
              <a:rPr lang="zh-CN" altLang="en-US" smtClean="0"/>
              <a:t>‹#›</a:t>
            </a:fld>
            <a:endParaRPr lang="zh-CN" altLang="en-US"/>
          </a:p>
        </p:txBody>
      </p:sp>
    </p:spTree>
    <p:extLst>
      <p:ext uri="{BB962C8B-B14F-4D97-AF65-F5344CB8AC3E}">
        <p14:creationId xmlns:p14="http://schemas.microsoft.com/office/powerpoint/2010/main" val="847299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inpin heiti" charset="-122"/>
                <a:ea typeface="inpin heiti" charset="-122"/>
              </a:defRPr>
            </a:lvl1pPr>
          </a:lstStyle>
          <a:p>
            <a:fld id="{299F2846-C9C1-49BA-BA0F-2179EB3D2040}" type="datetimeFigureOut">
              <a:rPr lang="zh-CN" altLang="en-US" smtClean="0"/>
              <a:pPr/>
              <a:t>2020/7/12</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inpin heiti" charset="-122"/>
                <a:ea typeface="inpin heiti"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inpin heiti" charset="-122"/>
                <a:ea typeface="inpin heiti" charset="-122"/>
              </a:defRPr>
            </a:lvl1pPr>
          </a:lstStyle>
          <a:p>
            <a:fld id="{8E78EA5E-0952-4BA4-9D73-01E8FA57E1CF}" type="slidenum">
              <a:rPr lang="zh-CN" altLang="en-US" smtClean="0"/>
              <a:pPr/>
              <a:t>‹#›</a:t>
            </a:fld>
            <a:endParaRPr lang="zh-CN" altLang="en-US" dirty="0"/>
          </a:p>
        </p:txBody>
      </p:sp>
    </p:spTree>
    <p:extLst>
      <p:ext uri="{BB962C8B-B14F-4D97-AF65-F5344CB8AC3E}">
        <p14:creationId xmlns:p14="http://schemas.microsoft.com/office/powerpoint/2010/main" val="39343059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inpin heiti" charset="-122"/>
          <a:ea typeface="inpin heiti"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inpin heiti" charset="-122"/>
          <a:ea typeface="inpin heiti"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inpin heiti" charset="-122"/>
          <a:ea typeface="inpin heiti"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inpin heiti" charset="-122"/>
          <a:ea typeface="inpin heiti"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inpin heiti" charset="-122"/>
          <a:ea typeface="inpin heiti"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35084" y="303307"/>
            <a:ext cx="3580617" cy="3580617"/>
            <a:chOff x="4157663" y="1490663"/>
            <a:chExt cx="3881438" cy="3881438"/>
          </a:xfrm>
        </p:grpSpPr>
        <p:sp>
          <p:nvSpPr>
            <p:cNvPr id="7"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8"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9"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10"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11"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12"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13"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14"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16" name="文本框 15"/>
          <p:cNvSpPr txBox="1"/>
          <p:nvPr/>
        </p:nvSpPr>
        <p:spPr>
          <a:xfrm>
            <a:off x="-699888" y="4274988"/>
            <a:ext cx="11549051" cy="1754326"/>
          </a:xfrm>
          <a:prstGeom prst="rect">
            <a:avLst/>
          </a:prstGeom>
          <a:noFill/>
        </p:spPr>
        <p:txBody>
          <a:bodyPr wrap="square" rtlCol="0">
            <a:spAutoFit/>
          </a:bodyPr>
          <a:lstStyle/>
          <a:p>
            <a:pPr algn="ctr"/>
            <a:r>
              <a:rPr lang="zh-CN" altLang="en-US" sz="5400" dirty="0">
                <a:solidFill>
                  <a:srgbClr val="3976BD"/>
                </a:solidFill>
                <a:latin typeface="inpin heiti" charset="-122"/>
                <a:ea typeface="inpin heiti" charset="-122"/>
              </a:rPr>
              <a:t>分析评价助手</a:t>
            </a:r>
            <a:endParaRPr lang="en-US" altLang="zh-CN" sz="5400" dirty="0">
              <a:solidFill>
                <a:srgbClr val="3976BD"/>
              </a:solidFill>
              <a:latin typeface="inpin heiti" charset="-122"/>
              <a:ea typeface="inpin heiti" charset="-122"/>
            </a:endParaRPr>
          </a:p>
          <a:p>
            <a:pPr algn="ctr"/>
            <a:r>
              <a:rPr lang="en-US" altLang="zh-CN" sz="5400" dirty="0">
                <a:solidFill>
                  <a:srgbClr val="3976BD"/>
                </a:solidFill>
                <a:latin typeface="inpin heiti" charset="-122"/>
                <a:ea typeface="inpin heiti" charset="-122"/>
              </a:rPr>
              <a:t>                               ——</a:t>
            </a:r>
            <a:r>
              <a:rPr lang="zh-CN" altLang="en-US" sz="5400" dirty="0">
                <a:solidFill>
                  <a:srgbClr val="3976BD"/>
                </a:solidFill>
                <a:latin typeface="inpin heiti" charset="-122"/>
                <a:ea typeface="inpin heiti" charset="-122"/>
              </a:rPr>
              <a:t>实评 </a:t>
            </a:r>
            <a:r>
              <a:rPr lang="en-US" altLang="zh-CN" sz="5400" dirty="0">
                <a:solidFill>
                  <a:srgbClr val="3976BD"/>
                </a:solidFill>
                <a:latin typeface="inpin heiti" charset="-122"/>
                <a:ea typeface="inpin heiti" charset="-122"/>
              </a:rPr>
              <a:t>App</a:t>
            </a:r>
            <a:endParaRPr lang="zh-CN" altLang="en-US" sz="5400" dirty="0">
              <a:solidFill>
                <a:srgbClr val="3976BD"/>
              </a:solidFill>
              <a:latin typeface="inpin heiti" charset="-122"/>
              <a:ea typeface="inpin heiti" charset="-122"/>
            </a:endParaRPr>
          </a:p>
        </p:txBody>
      </p:sp>
      <p:sp>
        <p:nvSpPr>
          <p:cNvPr id="4" name="矩形 3"/>
          <p:cNvSpPr/>
          <p:nvPr/>
        </p:nvSpPr>
        <p:spPr>
          <a:xfrm>
            <a:off x="4199778" y="6150114"/>
            <a:ext cx="3627166" cy="352051"/>
          </a:xfrm>
          <a:prstGeom prst="rect">
            <a:avLst/>
          </a:prstGeom>
          <a:solidFill>
            <a:srgbClr val="3976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inpin heiti" charset="-122"/>
              <a:ea typeface="inpin heiti" charset="-122"/>
            </a:endParaRPr>
          </a:p>
        </p:txBody>
      </p:sp>
      <p:sp>
        <p:nvSpPr>
          <p:cNvPr id="19" name="文本框 18"/>
          <p:cNvSpPr txBox="1"/>
          <p:nvPr/>
        </p:nvSpPr>
        <p:spPr>
          <a:xfrm>
            <a:off x="4507179" y="6084080"/>
            <a:ext cx="2920992" cy="461665"/>
          </a:xfrm>
          <a:prstGeom prst="rect">
            <a:avLst/>
          </a:prstGeom>
          <a:noFill/>
          <a:effectLst/>
        </p:spPr>
        <p:txBody>
          <a:bodyPr wrap="none" rtlCol="0">
            <a:spAutoFit/>
          </a:bodyPr>
          <a:lstStyle/>
          <a:p>
            <a:r>
              <a:rPr lang="en-US" altLang="zh-CN" sz="2400" dirty="0">
                <a:solidFill>
                  <a:schemeClr val="bg1"/>
                </a:solidFill>
                <a:latin typeface="inpin heiti" charset="-122"/>
                <a:ea typeface="inpin heiti" charset="-122"/>
              </a:rPr>
              <a:t>181013007  </a:t>
            </a:r>
            <a:r>
              <a:rPr lang="zh-CN" altLang="en-US" sz="2400" dirty="0">
                <a:solidFill>
                  <a:schemeClr val="bg1"/>
                </a:solidFill>
                <a:latin typeface="inpin heiti" charset="-122"/>
                <a:ea typeface="inpin heiti" charset="-122"/>
              </a:rPr>
              <a:t>滕卓易</a:t>
            </a:r>
          </a:p>
        </p:txBody>
      </p:sp>
      <p:cxnSp>
        <p:nvCxnSpPr>
          <p:cNvPr id="6" name="直接连接符 5"/>
          <p:cNvCxnSpPr/>
          <p:nvPr/>
        </p:nvCxnSpPr>
        <p:spPr>
          <a:xfrm>
            <a:off x="2459601" y="4251396"/>
            <a:ext cx="7200000" cy="1223"/>
          </a:xfrm>
          <a:prstGeom prst="line">
            <a:avLst/>
          </a:prstGeom>
          <a:ln w="12700">
            <a:solidFill>
              <a:srgbClr val="3976B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552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7487947"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核心价值</a:t>
            </a:r>
            <a:r>
              <a:rPr lang="en-US" altLang="zh-CN" sz="4800" dirty="0">
                <a:solidFill>
                  <a:srgbClr val="3976BD"/>
                </a:solidFill>
                <a:latin typeface="inpin heiti" charset="-122"/>
                <a:ea typeface="inpin heiti" charset="-122"/>
              </a:rPr>
              <a:t>--</a:t>
            </a:r>
            <a:r>
              <a:rPr lang="zh-CN" altLang="en-US" sz="4800" dirty="0">
                <a:solidFill>
                  <a:srgbClr val="3976BD"/>
                </a:solidFill>
                <a:latin typeface="inpin heiti" charset="-122"/>
                <a:ea typeface="inpin heiti" charset="-122"/>
              </a:rPr>
              <a:t>最小可行性产品</a:t>
            </a:r>
          </a:p>
        </p:txBody>
      </p:sp>
      <p:sp>
        <p:nvSpPr>
          <p:cNvPr id="2" name="文本框 1">
            <a:extLst>
              <a:ext uri="{FF2B5EF4-FFF2-40B4-BE49-F238E27FC236}">
                <a16:creationId xmlns:a16="http://schemas.microsoft.com/office/drawing/2014/main" id="{74023FA4-7522-4F73-9680-EE41611747FE}"/>
              </a:ext>
            </a:extLst>
          </p:cNvPr>
          <p:cNvSpPr txBox="1"/>
          <p:nvPr/>
        </p:nvSpPr>
        <p:spPr>
          <a:xfrm>
            <a:off x="1611344" y="1860456"/>
            <a:ext cx="7975659" cy="3670236"/>
          </a:xfrm>
          <a:prstGeom prst="rect">
            <a:avLst/>
          </a:prstGeom>
          <a:noFill/>
        </p:spPr>
        <p:txBody>
          <a:bodyPr wrap="square" rtlCol="0">
            <a:spAutoFit/>
          </a:bodyPr>
          <a:lstStyle/>
          <a:p>
            <a:pPr algn="just">
              <a:lnSpc>
                <a:spcPct val="150000"/>
              </a:lnSpc>
            </a:pPr>
            <a:r>
              <a:rPr lang="zh-CN" altLang="en-US" sz="3200" dirty="0">
                <a:latin typeface="幼圆" panose="02010509060101010101" pitchFamily="49" charset="-122"/>
                <a:ea typeface="幼圆" panose="02010509060101010101" pitchFamily="49" charset="-122"/>
              </a:rPr>
              <a:t>在“实评”</a:t>
            </a:r>
            <a:r>
              <a:rPr lang="en-US" altLang="zh-CN" sz="3200" dirty="0">
                <a:latin typeface="幼圆" panose="02010509060101010101" pitchFamily="49" charset="-122"/>
                <a:ea typeface="幼圆" panose="02010509060101010101" pitchFamily="49" charset="-122"/>
              </a:rPr>
              <a:t>App</a:t>
            </a:r>
            <a:r>
              <a:rPr lang="zh-CN" altLang="en-US" sz="3200" dirty="0">
                <a:latin typeface="幼圆" panose="02010509060101010101" pitchFamily="49" charset="-122"/>
                <a:ea typeface="幼圆" panose="02010509060101010101" pitchFamily="49" charset="-122"/>
              </a:rPr>
              <a:t>中快速有效地分析评论，并通过标签、图表等方式，方便查看。使用户在选择商品时，可以通过已购买客户对商品的真实反馈来作为判断，为需要得到真实商品反馈的用户提供更优的处理解决方案。</a:t>
            </a:r>
          </a:p>
        </p:txBody>
      </p:sp>
    </p:spTree>
    <p:extLst>
      <p:ext uri="{BB962C8B-B14F-4D97-AF65-F5344CB8AC3E}">
        <p14:creationId xmlns:p14="http://schemas.microsoft.com/office/powerpoint/2010/main" val="36423131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3876382" cy="830997"/>
          </a:xfrm>
          <a:prstGeom prst="rect">
            <a:avLst/>
          </a:prstGeom>
          <a:noFill/>
          <a:effectLst/>
        </p:spPr>
        <p:txBody>
          <a:bodyPr wrap="none" rtlCol="0">
            <a:spAutoFit/>
          </a:bodyPr>
          <a:lstStyle/>
          <a:p>
            <a:r>
              <a:rPr lang="en-US" altLang="zh-CN" sz="4800" dirty="0">
                <a:solidFill>
                  <a:srgbClr val="3976BD"/>
                </a:solidFill>
                <a:latin typeface="inpin heiti" charset="-122"/>
                <a:ea typeface="inpin heiti" charset="-122"/>
              </a:rPr>
              <a:t>AI</a:t>
            </a:r>
            <a:r>
              <a:rPr lang="zh-CN" altLang="en-US" sz="4800" dirty="0">
                <a:solidFill>
                  <a:srgbClr val="3976BD"/>
                </a:solidFill>
                <a:latin typeface="inpin heiti" charset="-122"/>
                <a:ea typeface="inpin heiti" charset="-122"/>
              </a:rPr>
              <a:t>概率性考察</a:t>
            </a:r>
          </a:p>
        </p:txBody>
      </p:sp>
      <p:sp>
        <p:nvSpPr>
          <p:cNvPr id="4" name="文本框 3">
            <a:extLst>
              <a:ext uri="{FF2B5EF4-FFF2-40B4-BE49-F238E27FC236}">
                <a16:creationId xmlns:a16="http://schemas.microsoft.com/office/drawing/2014/main" id="{7660F3F8-6216-44B0-AB67-3DBDFA67C500}"/>
              </a:ext>
            </a:extLst>
          </p:cNvPr>
          <p:cNvSpPr txBox="1"/>
          <p:nvPr/>
        </p:nvSpPr>
        <p:spPr>
          <a:xfrm>
            <a:off x="877741" y="1114021"/>
            <a:ext cx="10103085" cy="4117474"/>
          </a:xfrm>
          <a:prstGeom prst="rect">
            <a:avLst/>
          </a:prstGeom>
          <a:noFill/>
        </p:spPr>
        <p:txBody>
          <a:bodyPr wrap="square" rtlCol="0">
            <a:spAutoFit/>
          </a:bodyPr>
          <a:lstStyle/>
          <a:p>
            <a:pPr>
              <a:lnSpc>
                <a:spcPct val="150000"/>
              </a:lnSpc>
            </a:pPr>
            <a:r>
              <a:rPr lang="zh-CN" altLang="en-US" sz="3600" dirty="0">
                <a:latin typeface="幼圆" panose="02010509060101010101" pitchFamily="49" charset="-122"/>
                <a:ea typeface="幼圆" panose="02010509060101010101" pitchFamily="49" charset="-122"/>
              </a:rPr>
              <a:t>或许会出现极其隐蔽的无用评论，无法被产品识别，并列入可用数据呈现给用户，影响用户体验。</a:t>
            </a:r>
            <a:endParaRPr lang="en-US" altLang="zh-CN" sz="3600" dirty="0">
              <a:latin typeface="幼圆" panose="02010509060101010101" pitchFamily="49" charset="-122"/>
              <a:ea typeface="幼圆" panose="02010509060101010101" pitchFamily="49" charset="-122"/>
            </a:endParaRPr>
          </a:p>
          <a:p>
            <a:pPr>
              <a:lnSpc>
                <a:spcPct val="150000"/>
              </a:lnSpc>
            </a:pPr>
            <a:r>
              <a:rPr lang="zh-CN" altLang="en-US" sz="3600" dirty="0">
                <a:latin typeface="幼圆" panose="02010509060101010101" pitchFamily="49" charset="-122"/>
                <a:ea typeface="幼圆" panose="02010509060101010101" pitchFamily="49" charset="-122"/>
              </a:rPr>
              <a:t>但因为只是个别例子，且此时已屏蔽许多垃圾信息，所以带有个别没有被发现的垃圾评论依旧比原数据更有价值。</a:t>
            </a:r>
            <a:endParaRPr lang="zh-CN" altLang="en-US" sz="44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4163284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用户群体</a:t>
            </a:r>
          </a:p>
        </p:txBody>
      </p:sp>
      <p:sp>
        <p:nvSpPr>
          <p:cNvPr id="4" name="文本框 3">
            <a:extLst>
              <a:ext uri="{FF2B5EF4-FFF2-40B4-BE49-F238E27FC236}">
                <a16:creationId xmlns:a16="http://schemas.microsoft.com/office/drawing/2014/main" id="{7660F3F8-6216-44B0-AB67-3DBDFA67C500}"/>
              </a:ext>
            </a:extLst>
          </p:cNvPr>
          <p:cNvSpPr txBox="1"/>
          <p:nvPr/>
        </p:nvSpPr>
        <p:spPr>
          <a:xfrm>
            <a:off x="2363640" y="2018211"/>
            <a:ext cx="7694759" cy="2576667"/>
          </a:xfrm>
          <a:prstGeom prst="rect">
            <a:avLst/>
          </a:prstGeom>
          <a:noFill/>
        </p:spPr>
        <p:txBody>
          <a:bodyPr wrap="square" rtlCol="0">
            <a:spAutoFit/>
          </a:bodyPr>
          <a:lstStyle/>
          <a:p>
            <a:pPr>
              <a:lnSpc>
                <a:spcPct val="150000"/>
              </a:lnSpc>
            </a:pPr>
            <a:r>
              <a:rPr lang="zh-CN" altLang="en-US" sz="2800" dirty="0">
                <a:latin typeface="幼圆" panose="02010509060101010101" pitchFamily="49" charset="-122"/>
                <a:ea typeface="幼圆" panose="02010509060101010101" pitchFamily="49" charset="-122"/>
              </a:rPr>
              <a:t>人群：会网购的人群</a:t>
            </a:r>
          </a:p>
          <a:p>
            <a:pPr>
              <a:lnSpc>
                <a:spcPct val="150000"/>
              </a:lnSpc>
            </a:pPr>
            <a:r>
              <a:rPr lang="zh-CN" altLang="en-US" sz="2800" dirty="0">
                <a:latin typeface="幼圆" panose="02010509060101010101" pitchFamily="49" charset="-122"/>
                <a:ea typeface="幼圆" panose="02010509060101010101" pitchFamily="49" charset="-122"/>
              </a:rPr>
              <a:t>年龄：</a:t>
            </a:r>
            <a:r>
              <a:rPr lang="en-US" altLang="zh-CN" sz="2800" dirty="0">
                <a:latin typeface="幼圆" panose="02010509060101010101" pitchFamily="49" charset="-122"/>
                <a:ea typeface="幼圆" panose="02010509060101010101" pitchFamily="49" charset="-122"/>
              </a:rPr>
              <a:t>16~45</a:t>
            </a:r>
            <a:r>
              <a:rPr lang="zh-CN" altLang="en-US" sz="2800" dirty="0">
                <a:latin typeface="幼圆" panose="02010509060101010101" pitchFamily="49" charset="-122"/>
                <a:ea typeface="幼圆" panose="02010509060101010101" pitchFamily="49" charset="-122"/>
              </a:rPr>
              <a:t>岁</a:t>
            </a:r>
          </a:p>
          <a:p>
            <a:pPr>
              <a:lnSpc>
                <a:spcPct val="150000"/>
              </a:lnSpc>
            </a:pPr>
            <a:r>
              <a:rPr lang="zh-CN" altLang="en-US" sz="2800" dirty="0">
                <a:latin typeface="幼圆" panose="02010509060101010101" pitchFamily="49" charset="-122"/>
                <a:ea typeface="幼圆" panose="02010509060101010101" pitchFamily="49" charset="-122"/>
              </a:rPr>
              <a:t>特点：喜欢上网，对新鲜事物保持好奇</a:t>
            </a:r>
          </a:p>
          <a:p>
            <a:pPr>
              <a:lnSpc>
                <a:spcPct val="150000"/>
              </a:lnSpc>
            </a:pPr>
            <a:r>
              <a:rPr lang="zh-CN" altLang="en-US" sz="2800" dirty="0">
                <a:latin typeface="幼圆" panose="02010509060101010101" pitchFamily="49" charset="-122"/>
                <a:ea typeface="幼圆" panose="02010509060101010101" pitchFamily="49" charset="-122"/>
              </a:rPr>
              <a:t>用户需求：了解到最真实的商品使用情况</a:t>
            </a:r>
          </a:p>
        </p:txBody>
      </p:sp>
    </p:spTree>
    <p:extLst>
      <p:ext uri="{BB962C8B-B14F-4D97-AF65-F5344CB8AC3E}">
        <p14:creationId xmlns:p14="http://schemas.microsoft.com/office/powerpoint/2010/main" val="3752165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多方利益</a:t>
            </a:r>
          </a:p>
        </p:txBody>
      </p:sp>
      <p:pic>
        <p:nvPicPr>
          <p:cNvPr id="14" name="图片 13">
            <a:extLst>
              <a:ext uri="{FF2B5EF4-FFF2-40B4-BE49-F238E27FC236}">
                <a16:creationId xmlns:a16="http://schemas.microsoft.com/office/drawing/2014/main" id="{1848794D-6A44-46FC-A3D1-3CED1C3092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0629" y="658480"/>
            <a:ext cx="4311696" cy="5712578"/>
          </a:xfrm>
          <a:prstGeom prst="rect">
            <a:avLst/>
          </a:prstGeom>
        </p:spPr>
      </p:pic>
    </p:spTree>
    <p:extLst>
      <p:ext uri="{BB962C8B-B14F-4D97-AF65-F5344CB8AC3E}">
        <p14:creationId xmlns:p14="http://schemas.microsoft.com/office/powerpoint/2010/main" val="27010213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问题表述</a:t>
            </a:r>
          </a:p>
        </p:txBody>
      </p:sp>
      <p:sp>
        <p:nvSpPr>
          <p:cNvPr id="61" name="文本框 60">
            <a:extLst>
              <a:ext uri="{FF2B5EF4-FFF2-40B4-BE49-F238E27FC236}">
                <a16:creationId xmlns:a16="http://schemas.microsoft.com/office/drawing/2014/main" id="{50C14696-5966-4983-8593-95E19A97CE8D}"/>
              </a:ext>
            </a:extLst>
          </p:cNvPr>
          <p:cNvSpPr txBox="1"/>
          <p:nvPr/>
        </p:nvSpPr>
        <p:spPr>
          <a:xfrm>
            <a:off x="1503879" y="2295524"/>
            <a:ext cx="8078271" cy="3095625"/>
          </a:xfrm>
          <a:prstGeom prst="rect">
            <a:avLst/>
          </a:prstGeom>
          <a:noFill/>
        </p:spPr>
        <p:txBody>
          <a:bodyPr wrap="square" rtlCol="0">
            <a:spAutoFit/>
          </a:bodyPr>
          <a:lstStyle/>
          <a:p>
            <a:r>
              <a:rPr lang="en-US" altLang="zh-CN" sz="3200" dirty="0">
                <a:latin typeface="幼圆" panose="02010509060101010101" pitchFamily="49" charset="-122"/>
                <a:ea typeface="幼圆" panose="02010509060101010101" pitchFamily="49" charset="-122"/>
              </a:rPr>
              <a:t>1. </a:t>
            </a:r>
            <a:r>
              <a:rPr lang="zh-CN" altLang="en-US" sz="3200" dirty="0">
                <a:latin typeface="幼圆" panose="02010509060101010101" pitchFamily="49" charset="-122"/>
                <a:ea typeface="幼圆" panose="02010509060101010101" pitchFamily="49" charset="-122"/>
              </a:rPr>
              <a:t>大量的评论和大篇幅文字让用户需要花费大量时间去寻找真实有用的评价</a:t>
            </a:r>
          </a:p>
          <a:p>
            <a:r>
              <a:rPr lang="en-US" altLang="zh-CN" sz="3200" dirty="0">
                <a:latin typeface="幼圆" panose="02010509060101010101" pitchFamily="49" charset="-122"/>
                <a:ea typeface="幼圆" panose="02010509060101010101" pitchFamily="49" charset="-122"/>
              </a:rPr>
              <a:t>2. </a:t>
            </a:r>
            <a:r>
              <a:rPr lang="zh-CN" altLang="en-US" sz="3200" dirty="0">
                <a:latin typeface="幼圆" panose="02010509060101010101" pitchFamily="49" charset="-122"/>
                <a:ea typeface="幼圆" panose="02010509060101010101" pitchFamily="49" charset="-122"/>
              </a:rPr>
              <a:t>刷屏的虚假广告和垃圾评价，使用户要在其间找到有用的评价十分困难。</a:t>
            </a:r>
          </a:p>
          <a:p>
            <a:r>
              <a:rPr lang="en-US" altLang="zh-CN" sz="3200" dirty="0">
                <a:latin typeface="幼圆" panose="02010509060101010101" pitchFamily="49" charset="-122"/>
                <a:ea typeface="幼圆" panose="02010509060101010101" pitchFamily="49" charset="-122"/>
              </a:rPr>
              <a:t>3. </a:t>
            </a:r>
            <a:r>
              <a:rPr lang="zh-CN" altLang="en-US" sz="3200" dirty="0">
                <a:latin typeface="幼圆" panose="02010509060101010101" pitchFamily="49" charset="-122"/>
                <a:ea typeface="幼圆" panose="02010509060101010101" pitchFamily="49" charset="-122"/>
              </a:rPr>
              <a:t>无法从评价中快速获取到关键词及使用后真实情感。</a:t>
            </a:r>
          </a:p>
        </p:txBody>
      </p:sp>
    </p:spTree>
    <p:extLst>
      <p:ext uri="{BB962C8B-B14F-4D97-AF65-F5344CB8AC3E}">
        <p14:creationId xmlns:p14="http://schemas.microsoft.com/office/powerpoint/2010/main" val="40949116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3877985"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价值主张画布</a:t>
            </a:r>
          </a:p>
        </p:txBody>
      </p:sp>
      <p:pic>
        <p:nvPicPr>
          <p:cNvPr id="14" name="图片 13">
            <a:extLst>
              <a:ext uri="{FF2B5EF4-FFF2-40B4-BE49-F238E27FC236}">
                <a16:creationId xmlns:a16="http://schemas.microsoft.com/office/drawing/2014/main" id="{FA352B9C-4508-45DE-8D5A-9E8E547DD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976" y="1472427"/>
            <a:ext cx="7397927" cy="4724953"/>
          </a:xfrm>
          <a:prstGeom prst="rect">
            <a:avLst/>
          </a:prstGeom>
        </p:spPr>
      </p:pic>
    </p:spTree>
    <p:extLst>
      <p:ext uri="{BB962C8B-B14F-4D97-AF65-F5344CB8AC3E}">
        <p14:creationId xmlns:p14="http://schemas.microsoft.com/office/powerpoint/2010/main" val="912309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需求列表</a:t>
            </a:r>
          </a:p>
        </p:txBody>
      </p:sp>
      <p:pic>
        <p:nvPicPr>
          <p:cNvPr id="4" name="图片 3">
            <a:extLst>
              <a:ext uri="{FF2B5EF4-FFF2-40B4-BE49-F238E27FC236}">
                <a16:creationId xmlns:a16="http://schemas.microsoft.com/office/drawing/2014/main" id="{61490643-A5A6-4710-BA7D-3D286D4BCFC8}"/>
              </a:ext>
            </a:extLst>
          </p:cNvPr>
          <p:cNvPicPr>
            <a:picLocks noChangeAspect="1"/>
          </p:cNvPicPr>
          <p:nvPr/>
        </p:nvPicPr>
        <p:blipFill>
          <a:blip r:embed="rId3"/>
          <a:stretch>
            <a:fillRect/>
          </a:stretch>
        </p:blipFill>
        <p:spPr>
          <a:xfrm>
            <a:off x="2678301" y="1114021"/>
            <a:ext cx="7399150" cy="5375880"/>
          </a:xfrm>
          <a:prstGeom prst="rect">
            <a:avLst/>
          </a:prstGeom>
        </p:spPr>
      </p:pic>
    </p:spTree>
    <p:extLst>
      <p:ext uri="{BB962C8B-B14F-4D97-AF65-F5344CB8AC3E}">
        <p14:creationId xmlns:p14="http://schemas.microsoft.com/office/powerpoint/2010/main" val="270248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5096267"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实评</a:t>
            </a:r>
            <a:r>
              <a:rPr lang="en-US" altLang="zh-CN" sz="4800" dirty="0">
                <a:solidFill>
                  <a:srgbClr val="3976BD"/>
                </a:solidFill>
                <a:latin typeface="inpin heiti" charset="-122"/>
                <a:ea typeface="inpin heiti" charset="-122"/>
              </a:rPr>
              <a:t>App</a:t>
            </a:r>
            <a:r>
              <a:rPr lang="zh-CN" altLang="en-US" sz="4800" dirty="0">
                <a:solidFill>
                  <a:srgbClr val="3976BD"/>
                </a:solidFill>
                <a:latin typeface="inpin heiti" charset="-122"/>
                <a:ea typeface="inpin heiti" charset="-122"/>
              </a:rPr>
              <a:t>原型表述</a:t>
            </a:r>
          </a:p>
        </p:txBody>
      </p:sp>
      <p:sp>
        <p:nvSpPr>
          <p:cNvPr id="3" name="矩形 2">
            <a:extLst>
              <a:ext uri="{FF2B5EF4-FFF2-40B4-BE49-F238E27FC236}">
                <a16:creationId xmlns:a16="http://schemas.microsoft.com/office/drawing/2014/main" id="{A9942673-4814-4F47-AAB8-33BB0C2A050C}"/>
              </a:ext>
            </a:extLst>
          </p:cNvPr>
          <p:cNvSpPr/>
          <p:nvPr/>
        </p:nvSpPr>
        <p:spPr>
          <a:xfrm>
            <a:off x="2728912" y="1702564"/>
            <a:ext cx="6853238" cy="4126736"/>
          </a:xfrm>
          <a:prstGeom prst="rect">
            <a:avLst/>
          </a:prstGeom>
        </p:spPr>
        <p:txBody>
          <a:bodyPr wrap="square">
            <a:spAutoFit/>
          </a:bodyPr>
          <a:lstStyle/>
          <a:p>
            <a:r>
              <a:rPr lang="zh-CN" altLang="en-US" sz="2400" dirty="0"/>
              <a:t>该产品的功能是分析用户上传的商品的评价，对其进行处理得到用户需要的结果。</a:t>
            </a:r>
            <a:endParaRPr lang="en-US" altLang="zh-CN" sz="2400" dirty="0"/>
          </a:p>
          <a:p>
            <a:r>
              <a:rPr lang="zh-CN" altLang="en-US" sz="2400" dirty="0"/>
              <a:t>API驱动智能流程方面，首先在首页上有复制链接及拍照上传两种方法，通过文字或照片的方式将用户搜索的商品信息上传至后台数据库，并匹配到对应商品的评价部分对其使用评论观点抽取、情感倾向等关键智能API操作，最后将分析结果显示在App的后续页面。</a:t>
            </a:r>
            <a:endParaRPr lang="en-US" altLang="zh-CN" sz="2400" dirty="0"/>
          </a:p>
          <a:p>
            <a:r>
              <a:rPr lang="zh-CN" altLang="en-US" sz="2400" dirty="0"/>
              <a:t>处理数据为用户显示一目了然的评价标签，并制成图表，使用户对该商品内的评价有更直观的认识，为之后用户的购买选择提供一个参考方向。</a:t>
            </a:r>
          </a:p>
        </p:txBody>
      </p:sp>
    </p:spTree>
    <p:extLst>
      <p:ext uri="{BB962C8B-B14F-4D97-AF65-F5344CB8AC3E}">
        <p14:creationId xmlns:p14="http://schemas.microsoft.com/office/powerpoint/2010/main" val="37894560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5096267"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实评</a:t>
            </a:r>
            <a:r>
              <a:rPr lang="en-US" altLang="zh-CN" sz="4800" dirty="0">
                <a:solidFill>
                  <a:srgbClr val="3976BD"/>
                </a:solidFill>
                <a:latin typeface="inpin heiti" charset="-122"/>
                <a:ea typeface="inpin heiti" charset="-122"/>
              </a:rPr>
              <a:t>App</a:t>
            </a:r>
            <a:r>
              <a:rPr lang="zh-CN" altLang="en-US" sz="4800" dirty="0">
                <a:solidFill>
                  <a:srgbClr val="3976BD"/>
                </a:solidFill>
                <a:latin typeface="inpin heiti" charset="-122"/>
                <a:ea typeface="inpin heiti" charset="-122"/>
              </a:rPr>
              <a:t>初步原型</a:t>
            </a:r>
          </a:p>
        </p:txBody>
      </p:sp>
      <p:pic>
        <p:nvPicPr>
          <p:cNvPr id="4" name="图片 3">
            <a:extLst>
              <a:ext uri="{FF2B5EF4-FFF2-40B4-BE49-F238E27FC236}">
                <a16:creationId xmlns:a16="http://schemas.microsoft.com/office/drawing/2014/main" id="{3638BE6E-B5C1-4517-B327-FEB5F17AC2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323" y="14484"/>
            <a:ext cx="3525917" cy="6858000"/>
          </a:xfrm>
          <a:prstGeom prst="rect">
            <a:avLst/>
          </a:prstGeom>
        </p:spPr>
      </p:pic>
      <p:pic>
        <p:nvPicPr>
          <p:cNvPr id="6" name="图片 5">
            <a:extLst>
              <a:ext uri="{FF2B5EF4-FFF2-40B4-BE49-F238E27FC236}">
                <a16:creationId xmlns:a16="http://schemas.microsoft.com/office/drawing/2014/main" id="{1CA40C9F-E672-44B8-B168-FC6AEAE1D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135" y="0"/>
            <a:ext cx="3757808" cy="6858000"/>
          </a:xfrm>
          <a:prstGeom prst="rect">
            <a:avLst/>
          </a:prstGeom>
        </p:spPr>
      </p:pic>
      <p:pic>
        <p:nvPicPr>
          <p:cNvPr id="8" name="图片 7">
            <a:extLst>
              <a:ext uri="{FF2B5EF4-FFF2-40B4-BE49-F238E27FC236}">
                <a16:creationId xmlns:a16="http://schemas.microsoft.com/office/drawing/2014/main" id="{19093804-5D92-4961-8604-616C724FE1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04628" y="-42862"/>
            <a:ext cx="3512634" cy="6858000"/>
          </a:xfrm>
          <a:prstGeom prst="rect">
            <a:avLst/>
          </a:prstGeom>
        </p:spPr>
      </p:pic>
      <p:pic>
        <p:nvPicPr>
          <p:cNvPr id="10" name="图片 9">
            <a:extLst>
              <a:ext uri="{FF2B5EF4-FFF2-40B4-BE49-F238E27FC236}">
                <a16:creationId xmlns:a16="http://schemas.microsoft.com/office/drawing/2014/main" id="{6F7DB959-EA1F-413A-8261-CBAAAB5ACB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83329" y="0"/>
            <a:ext cx="3574019" cy="6858000"/>
          </a:xfrm>
          <a:prstGeom prst="rect">
            <a:avLst/>
          </a:prstGeom>
        </p:spPr>
      </p:pic>
      <p:pic>
        <p:nvPicPr>
          <p:cNvPr id="12" name="图片 11">
            <a:extLst>
              <a:ext uri="{FF2B5EF4-FFF2-40B4-BE49-F238E27FC236}">
                <a16:creationId xmlns:a16="http://schemas.microsoft.com/office/drawing/2014/main" id="{6B01C778-CE58-465F-A45B-22E98F2AB87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19044" y="-42862"/>
            <a:ext cx="3387464" cy="6858000"/>
          </a:xfrm>
          <a:prstGeom prst="rect">
            <a:avLst/>
          </a:prstGeom>
        </p:spPr>
      </p:pic>
      <p:sp>
        <p:nvSpPr>
          <p:cNvPr id="14" name="矩形 13">
            <a:extLst>
              <a:ext uri="{FF2B5EF4-FFF2-40B4-BE49-F238E27FC236}">
                <a16:creationId xmlns:a16="http://schemas.microsoft.com/office/drawing/2014/main" id="{15D8C672-A6E2-4585-A383-3B61F8EC6022}"/>
              </a:ext>
            </a:extLst>
          </p:cNvPr>
          <p:cNvSpPr/>
          <p:nvPr/>
        </p:nvSpPr>
        <p:spPr>
          <a:xfrm>
            <a:off x="7131678" y="36389"/>
            <a:ext cx="4700639" cy="1446550"/>
          </a:xfrm>
          <a:prstGeom prst="rect">
            <a:avLst/>
          </a:prstGeom>
          <a:noFill/>
        </p:spPr>
        <p:txBody>
          <a:bodyPr wrap="square" lIns="91440" tIns="45720" rIns="91440" bIns="45720">
            <a:spAutoFit/>
          </a:bodyPr>
          <a:lstStyle/>
          <a:p>
            <a:pPr algn="ctr"/>
            <a:r>
              <a:rPr lang="zh-CN" altLang="en-US" sz="4400" dirty="0">
                <a:ln w="0"/>
                <a:effectLst>
                  <a:outerShdw blurRad="38100" dist="19050" dir="2700000" algn="tl" rotWithShape="0">
                    <a:schemeClr val="dk1">
                      <a:alpha val="40000"/>
                    </a:schemeClr>
                  </a:outerShdw>
                </a:effectLst>
              </a:rPr>
              <a:t>下面展示操作过程</a:t>
            </a:r>
            <a:endParaRPr lang="en-US" altLang="zh-CN" sz="4400" dirty="0">
              <a:ln w="0"/>
              <a:effectLst>
                <a:outerShdw blurRad="38100" dist="19050" dir="2700000" algn="tl" rotWithShape="0">
                  <a:schemeClr val="dk1">
                    <a:alpha val="40000"/>
                  </a:schemeClr>
                </a:outerShdw>
              </a:effectLst>
            </a:endParaRPr>
          </a:p>
          <a:p>
            <a:pPr algn="ctr"/>
            <a:r>
              <a:rPr lang="zh-CN" altLang="en-US" sz="4400" dirty="0">
                <a:ln w="0"/>
                <a:effectLst>
                  <a:outerShdw blurRad="38100" dist="19050" dir="2700000" algn="tl" rotWithShape="0">
                    <a:schemeClr val="dk1">
                      <a:alpha val="40000"/>
                    </a:schemeClr>
                  </a:outerShdw>
                </a:effectLst>
              </a:rPr>
              <a:t>（约</a:t>
            </a:r>
            <a:r>
              <a:rPr lang="en-US" altLang="zh-CN" sz="4400" dirty="0">
                <a:ln w="0"/>
                <a:effectLst>
                  <a:outerShdw blurRad="38100" dist="19050" dir="2700000" algn="tl" rotWithShape="0">
                    <a:schemeClr val="dk1">
                      <a:alpha val="40000"/>
                    </a:schemeClr>
                  </a:outerShdw>
                </a:effectLst>
              </a:rPr>
              <a:t>1</a:t>
            </a:r>
            <a:r>
              <a:rPr lang="zh-CN" altLang="en-US" sz="4400" dirty="0">
                <a:ln w="0"/>
                <a:effectLst>
                  <a:outerShdw blurRad="38100" dist="19050" dir="2700000" algn="tl" rotWithShape="0">
                    <a:schemeClr val="dk1">
                      <a:alpha val="40000"/>
                    </a:schemeClr>
                  </a:outerShdw>
                </a:effectLst>
              </a:rPr>
              <a:t>分钟）</a:t>
            </a:r>
          </a:p>
        </p:txBody>
      </p:sp>
      <p:pic>
        <p:nvPicPr>
          <p:cNvPr id="16" name="图片 15">
            <a:extLst>
              <a:ext uri="{FF2B5EF4-FFF2-40B4-BE49-F238E27FC236}">
                <a16:creationId xmlns:a16="http://schemas.microsoft.com/office/drawing/2014/main" id="{A916D339-0419-42DB-A939-F8A45D82C09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14511" y="0"/>
            <a:ext cx="3465970" cy="6858000"/>
          </a:xfrm>
          <a:prstGeom prst="rect">
            <a:avLst/>
          </a:prstGeom>
        </p:spPr>
      </p:pic>
    </p:spTree>
    <p:extLst>
      <p:ext uri="{BB962C8B-B14F-4D97-AF65-F5344CB8AC3E}">
        <p14:creationId xmlns:p14="http://schemas.microsoft.com/office/powerpoint/2010/main" val="9741610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449353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使用后风险报告</a:t>
            </a:r>
          </a:p>
        </p:txBody>
      </p:sp>
      <p:sp>
        <p:nvSpPr>
          <p:cNvPr id="14" name="文本框 13">
            <a:extLst>
              <a:ext uri="{FF2B5EF4-FFF2-40B4-BE49-F238E27FC236}">
                <a16:creationId xmlns:a16="http://schemas.microsoft.com/office/drawing/2014/main" id="{8E122038-B201-485D-BDA5-694426F5B1A6}"/>
              </a:ext>
            </a:extLst>
          </p:cNvPr>
          <p:cNvSpPr txBox="1"/>
          <p:nvPr/>
        </p:nvSpPr>
        <p:spPr>
          <a:xfrm>
            <a:off x="665606" y="5097648"/>
            <a:ext cx="10735807" cy="1200329"/>
          </a:xfrm>
          <a:prstGeom prst="rect">
            <a:avLst/>
          </a:prstGeom>
          <a:noFill/>
        </p:spPr>
        <p:txBody>
          <a:bodyPr wrap="square" rtlCol="0">
            <a:spAutoFit/>
          </a:bodyPr>
          <a:lstStyle/>
          <a:p>
            <a:r>
              <a:rPr lang="zh-CN" altLang="en-US" sz="3600" dirty="0">
                <a:latin typeface="幼圆" panose="02010509060101010101" pitchFamily="49" charset="-122"/>
                <a:ea typeface="幼圆" panose="02010509060101010101" pitchFamily="49" charset="-122"/>
              </a:rPr>
              <a:t>  虽然目前还未出现此类产品，但具有用户需求。</a:t>
            </a:r>
            <a:endParaRPr lang="en-US" altLang="zh-CN" sz="3600" dirty="0">
              <a:latin typeface="幼圆" panose="02010509060101010101" pitchFamily="49" charset="-122"/>
              <a:ea typeface="幼圆" panose="02010509060101010101" pitchFamily="49" charset="-122"/>
            </a:endParaRPr>
          </a:p>
          <a:p>
            <a:r>
              <a:rPr lang="zh-CN" altLang="en-US" sz="3600" dirty="0">
                <a:latin typeface="幼圆" panose="02010509060101010101" pitchFamily="49" charset="-122"/>
                <a:ea typeface="幼圆" panose="02010509060101010101" pitchFamily="49" charset="-122"/>
              </a:rPr>
              <a:t>我认为，该类产品在未来具有发展性，有前景。</a:t>
            </a:r>
            <a:endParaRPr lang="en-US" altLang="zh-CN" sz="3600" dirty="0">
              <a:latin typeface="幼圆" panose="02010509060101010101" pitchFamily="49" charset="-122"/>
              <a:ea typeface="幼圆" panose="02010509060101010101" pitchFamily="49" charset="-122"/>
            </a:endParaRPr>
          </a:p>
        </p:txBody>
      </p:sp>
      <p:pic>
        <p:nvPicPr>
          <p:cNvPr id="2050" name="Picture 2">
            <a:extLst>
              <a:ext uri="{FF2B5EF4-FFF2-40B4-BE49-F238E27FC236}">
                <a16:creationId xmlns:a16="http://schemas.microsoft.com/office/drawing/2014/main" id="{2E6D2E67-672D-4E22-BCED-3BE843C6FE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5814" y="1114021"/>
            <a:ext cx="4607568" cy="3480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69716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0">
        <p15:prstTrans prst="drape"/>
      </p:transition>
    </mc:Choice>
    <mc:Fallback xmlns="">
      <p:transition spd="slow" advClick="0" advTm="2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1433406" cy="830997"/>
          </a:xfrm>
          <a:prstGeom prst="rect">
            <a:avLst/>
          </a:prstGeom>
          <a:noFill/>
          <a:effectLst/>
        </p:spPr>
        <p:txBody>
          <a:bodyPr wrap="none" rtlCol="0">
            <a:spAutoFit/>
          </a:bodyPr>
          <a:lstStyle/>
          <a:p>
            <a:r>
              <a:rPr lang="en-US" altLang="zh-CN" sz="4800" dirty="0">
                <a:solidFill>
                  <a:srgbClr val="3976BD"/>
                </a:solidFill>
                <a:latin typeface="inpin heiti" charset="-122"/>
                <a:ea typeface="inpin heiti" charset="-122"/>
              </a:rPr>
              <a:t>PRD</a:t>
            </a:r>
            <a:endParaRPr lang="zh-CN" altLang="en-US" sz="4800" dirty="0">
              <a:solidFill>
                <a:srgbClr val="3976BD"/>
              </a:solidFill>
              <a:latin typeface="inpin heiti" charset="-122"/>
              <a:ea typeface="inpin heiti" charset="-122"/>
            </a:endParaRPr>
          </a:p>
        </p:txBody>
      </p:sp>
      <p:pic>
        <p:nvPicPr>
          <p:cNvPr id="4" name="图片 3">
            <a:extLst>
              <a:ext uri="{FF2B5EF4-FFF2-40B4-BE49-F238E27FC236}">
                <a16:creationId xmlns:a16="http://schemas.microsoft.com/office/drawing/2014/main" id="{28635707-16BC-431F-B4B5-8AE51F2A5955}"/>
              </a:ext>
            </a:extLst>
          </p:cNvPr>
          <p:cNvPicPr>
            <a:picLocks noChangeAspect="1"/>
          </p:cNvPicPr>
          <p:nvPr/>
        </p:nvPicPr>
        <p:blipFill>
          <a:blip r:embed="rId3"/>
          <a:stretch>
            <a:fillRect/>
          </a:stretch>
        </p:blipFill>
        <p:spPr>
          <a:xfrm>
            <a:off x="1571625" y="1709737"/>
            <a:ext cx="8818550" cy="3862388"/>
          </a:xfrm>
          <a:prstGeom prst="rect">
            <a:avLst/>
          </a:prstGeom>
        </p:spPr>
      </p:pic>
    </p:spTree>
    <p:extLst>
      <p:ext uri="{BB962C8B-B14F-4D97-AF65-F5344CB8AC3E}">
        <p14:creationId xmlns:p14="http://schemas.microsoft.com/office/powerpoint/2010/main" val="29840039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4381492" y="2598003"/>
            <a:ext cx="3429016" cy="830997"/>
          </a:xfrm>
          <a:prstGeom prst="rect">
            <a:avLst/>
          </a:prstGeom>
          <a:noFill/>
          <a:effectLst/>
        </p:spPr>
        <p:txBody>
          <a:bodyPr wrap="none" rtlCol="0">
            <a:spAutoFit/>
          </a:bodyPr>
          <a:lstStyle/>
          <a:p>
            <a:r>
              <a:rPr lang="en-US" altLang="zh-CN" sz="4800" dirty="0">
                <a:solidFill>
                  <a:srgbClr val="3976BD"/>
                </a:solidFill>
                <a:latin typeface="inpin heiti" charset="-122"/>
                <a:ea typeface="inpin heiti" charset="-122"/>
              </a:rPr>
              <a:t>Thank you </a:t>
            </a:r>
            <a:endParaRPr lang="zh-CN" altLang="en-US" sz="4800" dirty="0">
              <a:solidFill>
                <a:srgbClr val="3976BD"/>
              </a:solidFill>
              <a:latin typeface="inpin heiti" charset="-122"/>
              <a:ea typeface="inpin heiti" charset="-122"/>
            </a:endParaRPr>
          </a:p>
        </p:txBody>
      </p:sp>
    </p:spTree>
    <p:extLst>
      <p:ext uri="{BB962C8B-B14F-4D97-AF65-F5344CB8AC3E}">
        <p14:creationId xmlns:p14="http://schemas.microsoft.com/office/powerpoint/2010/main" val="34308034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背景概述</a:t>
            </a:r>
          </a:p>
        </p:txBody>
      </p:sp>
      <p:pic>
        <p:nvPicPr>
          <p:cNvPr id="3" name="图片 2">
            <a:extLst>
              <a:ext uri="{FF2B5EF4-FFF2-40B4-BE49-F238E27FC236}">
                <a16:creationId xmlns:a16="http://schemas.microsoft.com/office/drawing/2014/main" id="{F478BFB0-7E1D-4B28-BD3C-4F295541EE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6" y="1317672"/>
            <a:ext cx="4319753" cy="4319753"/>
          </a:xfrm>
          <a:prstGeom prst="rect">
            <a:avLst/>
          </a:prstGeom>
        </p:spPr>
      </p:pic>
      <p:sp>
        <p:nvSpPr>
          <p:cNvPr id="4" name="文本框 3">
            <a:extLst>
              <a:ext uri="{FF2B5EF4-FFF2-40B4-BE49-F238E27FC236}">
                <a16:creationId xmlns:a16="http://schemas.microsoft.com/office/drawing/2014/main" id="{312FC0F8-F0F9-4438-94FF-A4F56BB9A466}"/>
              </a:ext>
            </a:extLst>
          </p:cNvPr>
          <p:cNvSpPr txBox="1"/>
          <p:nvPr/>
        </p:nvSpPr>
        <p:spPr>
          <a:xfrm>
            <a:off x="4330629" y="2089668"/>
            <a:ext cx="6772967" cy="2775760"/>
          </a:xfrm>
          <a:prstGeom prst="rect">
            <a:avLst/>
          </a:prstGeom>
          <a:noFill/>
        </p:spPr>
        <p:txBody>
          <a:bodyPr wrap="square" rtlCol="0">
            <a:spAutoFit/>
          </a:bodyPr>
          <a:lstStyle/>
          <a:p>
            <a:pPr>
              <a:lnSpc>
                <a:spcPct val="150000"/>
              </a:lnSpc>
            </a:pPr>
            <a:r>
              <a:rPr lang="zh-CN" altLang="en-US" sz="2400" dirty="0">
                <a:latin typeface="幼圆" panose="02010509060101010101" pitchFamily="49" charset="-122"/>
                <a:ea typeface="幼圆" panose="02010509060101010101" pitchFamily="49" charset="-122"/>
              </a:rPr>
              <a:t>评价的初衷是让人们可以通过已经购买过的客户在使用该产品后的真实感受，了解到真实的使用商品体验感。然而，越来越多灌水、广告、刷好评的现象出现，导致用户无法再简单的通过评价来评判商品的好坏。</a:t>
            </a:r>
          </a:p>
        </p:txBody>
      </p:sp>
    </p:spTree>
    <p:extLst>
      <p:ext uri="{BB962C8B-B14F-4D97-AF65-F5344CB8AC3E}">
        <p14:creationId xmlns:p14="http://schemas.microsoft.com/office/powerpoint/2010/main" val="13704293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产品市场</a:t>
            </a:r>
          </a:p>
        </p:txBody>
      </p:sp>
      <p:sp>
        <p:nvSpPr>
          <p:cNvPr id="13" name="文本框 12">
            <a:extLst>
              <a:ext uri="{FF2B5EF4-FFF2-40B4-BE49-F238E27FC236}">
                <a16:creationId xmlns:a16="http://schemas.microsoft.com/office/drawing/2014/main" id="{6E586E93-551A-47EF-9819-8C6E63064905}"/>
              </a:ext>
            </a:extLst>
          </p:cNvPr>
          <p:cNvSpPr txBox="1"/>
          <p:nvPr/>
        </p:nvSpPr>
        <p:spPr>
          <a:xfrm>
            <a:off x="2005443" y="1816089"/>
            <a:ext cx="8453007" cy="3970318"/>
          </a:xfrm>
          <a:prstGeom prst="rect">
            <a:avLst/>
          </a:prstGeom>
          <a:noFill/>
        </p:spPr>
        <p:txBody>
          <a:bodyPr wrap="square" rtlCol="0">
            <a:spAutoFit/>
          </a:bodyPr>
          <a:lstStyle/>
          <a:p>
            <a:r>
              <a:rPr lang="zh-CN" altLang="en-US" sz="3600" dirty="0">
                <a:latin typeface="幼圆" panose="02010509060101010101" pitchFamily="49" charset="-122"/>
                <a:ea typeface="幼圆" panose="02010509060101010101" pitchFamily="49" charset="-122"/>
              </a:rPr>
              <a:t>通过查找相关资料发现，市面上目前并未出现关于分析商品评价的</a:t>
            </a:r>
            <a:r>
              <a:rPr lang="en-US" altLang="zh-CN" sz="3600" dirty="0">
                <a:latin typeface="幼圆" panose="02010509060101010101" pitchFamily="49" charset="-122"/>
                <a:ea typeface="幼圆" panose="02010509060101010101" pitchFamily="49" charset="-122"/>
              </a:rPr>
              <a:t>App</a:t>
            </a:r>
            <a:r>
              <a:rPr lang="zh-CN" altLang="en-US" sz="3600" dirty="0">
                <a:latin typeface="幼圆" panose="02010509060101010101" pitchFamily="49" charset="-122"/>
                <a:ea typeface="幼圆" panose="02010509060101010101" pitchFamily="49" charset="-122"/>
              </a:rPr>
              <a:t>产品。</a:t>
            </a:r>
            <a:endParaRPr lang="en-US" altLang="zh-CN" sz="3600" dirty="0">
              <a:latin typeface="幼圆" panose="02010509060101010101" pitchFamily="49" charset="-122"/>
              <a:ea typeface="幼圆" panose="02010509060101010101" pitchFamily="49" charset="-122"/>
            </a:endParaRPr>
          </a:p>
          <a:p>
            <a:r>
              <a:rPr lang="zh-CN" altLang="en-US" sz="3600" dirty="0">
                <a:latin typeface="幼圆" panose="02010509060101010101" pitchFamily="49" charset="-122"/>
                <a:ea typeface="幼圆" panose="02010509060101010101" pitchFamily="49" charset="-122"/>
              </a:rPr>
              <a:t>人工智能的快速发展，使</a:t>
            </a:r>
            <a:r>
              <a:rPr lang="en-US" altLang="zh-CN" sz="3600" dirty="0">
                <a:latin typeface="幼圆" panose="02010509060101010101" pitchFamily="49" charset="-122"/>
                <a:ea typeface="幼圆" panose="02010509060101010101" pitchFamily="49" charset="-122"/>
              </a:rPr>
              <a:t>NLP</a:t>
            </a:r>
            <a:r>
              <a:rPr lang="zh-CN" altLang="en-US" sz="3600" dirty="0">
                <a:latin typeface="幼圆" panose="02010509060101010101" pitchFamily="49" charset="-122"/>
                <a:ea typeface="幼圆" panose="02010509060101010101" pitchFamily="49" charset="-122"/>
              </a:rPr>
              <a:t>技术逐渐进入人们的视野。</a:t>
            </a:r>
            <a:endParaRPr lang="en-US" altLang="zh-CN" sz="3600" dirty="0">
              <a:latin typeface="幼圆" panose="02010509060101010101" pitchFamily="49" charset="-122"/>
              <a:ea typeface="幼圆" panose="02010509060101010101" pitchFamily="49" charset="-122"/>
            </a:endParaRPr>
          </a:p>
          <a:p>
            <a:r>
              <a:rPr lang="zh-CN" altLang="en-US" sz="3600" dirty="0">
                <a:latin typeface="幼圆" panose="02010509060101010101" pitchFamily="49" charset="-122"/>
                <a:ea typeface="幼圆" panose="02010509060101010101" pitchFamily="49" charset="-122"/>
              </a:rPr>
              <a:t>但是通过对评论中的文字进行分析利用让用户能够快速筛选对自己有用的评价是用户所需的。</a:t>
            </a:r>
            <a:endParaRPr lang="en-US" altLang="zh-CN" sz="36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19186692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3877985"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核心加值宣言</a:t>
            </a:r>
          </a:p>
        </p:txBody>
      </p:sp>
      <p:sp>
        <p:nvSpPr>
          <p:cNvPr id="57" name="矩形 47"/>
          <p:cNvSpPr>
            <a:spLocks noChangeArrowheads="1"/>
          </p:cNvSpPr>
          <p:nvPr/>
        </p:nvSpPr>
        <p:spPr bwMode="auto">
          <a:xfrm>
            <a:off x="3721060" y="1476405"/>
            <a:ext cx="7573203" cy="4160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2800" dirty="0">
                <a:latin typeface="幼圆" panose="02010509060101010101" pitchFamily="49" charset="-122"/>
                <a:ea typeface="幼圆" panose="02010509060101010101" pitchFamily="49" charset="-122"/>
              </a:rPr>
              <a:t>目前市场中还未出现关于对商品评价文字进行分析，以获取真实有用评价的</a:t>
            </a:r>
            <a:r>
              <a:rPr lang="en-US" altLang="zh-CN" sz="2800" dirty="0">
                <a:latin typeface="幼圆" panose="02010509060101010101" pitchFamily="49" charset="-122"/>
                <a:ea typeface="幼圆" panose="02010509060101010101" pitchFamily="49" charset="-122"/>
              </a:rPr>
              <a:t>app</a:t>
            </a:r>
            <a:r>
              <a:rPr lang="zh-CN" altLang="en-US" sz="2800" dirty="0">
                <a:latin typeface="幼圆" panose="02010509060101010101" pitchFamily="49" charset="-122"/>
                <a:ea typeface="幼圆" panose="02010509060101010101" pitchFamily="49" charset="-122"/>
              </a:rPr>
              <a:t>产品。</a:t>
            </a:r>
            <a:endParaRPr lang="en-US" altLang="zh-CN" sz="2800" dirty="0">
              <a:latin typeface="幼圆" panose="02010509060101010101" pitchFamily="49" charset="-122"/>
              <a:ea typeface="幼圆" panose="02010509060101010101" pitchFamily="49" charset="-122"/>
            </a:endParaRPr>
          </a:p>
          <a:p>
            <a:pPr defTabSz="914273">
              <a:lnSpc>
                <a:spcPct val="120000"/>
              </a:lnSpc>
              <a:spcBef>
                <a:spcPct val="0"/>
              </a:spcBef>
              <a:buNone/>
            </a:pPr>
            <a:endParaRPr lang="en-US" altLang="zh-CN" sz="2800" dirty="0">
              <a:latin typeface="幼圆" panose="02010509060101010101" pitchFamily="49" charset="-122"/>
              <a:ea typeface="幼圆" panose="02010509060101010101" pitchFamily="49" charset="-122"/>
            </a:endParaRPr>
          </a:p>
          <a:p>
            <a:pPr defTabSz="914273">
              <a:lnSpc>
                <a:spcPct val="120000"/>
              </a:lnSpc>
              <a:spcBef>
                <a:spcPct val="0"/>
              </a:spcBef>
              <a:buNone/>
            </a:pPr>
            <a:r>
              <a:rPr lang="zh-CN" altLang="en-US" sz="2800" dirty="0">
                <a:latin typeface="幼圆" panose="02010509060101010101" pitchFamily="49" charset="-122"/>
                <a:ea typeface="幼圆" panose="02010509060101010101" pitchFamily="49" charset="-122"/>
              </a:rPr>
              <a:t>实评</a:t>
            </a:r>
            <a:r>
              <a:rPr lang="en-US" altLang="zh-CN" sz="2800" dirty="0">
                <a:latin typeface="幼圆" panose="02010509060101010101" pitchFamily="49" charset="-122"/>
                <a:ea typeface="幼圆" panose="02010509060101010101" pitchFamily="49" charset="-122"/>
              </a:rPr>
              <a:t>App</a:t>
            </a:r>
            <a:r>
              <a:rPr lang="zh-CN" altLang="en-US" sz="2800" dirty="0">
                <a:latin typeface="幼圆" panose="02010509060101010101" pitchFamily="49" charset="-122"/>
                <a:ea typeface="幼圆" panose="02010509060101010101" pitchFamily="49" charset="-122"/>
              </a:rPr>
              <a:t>正是通过评论观点抽取、情感倾向分析、文本审核等</a:t>
            </a:r>
            <a:r>
              <a:rPr lang="en-US" altLang="zh-CN" sz="2800" dirty="0">
                <a:latin typeface="幼圆" panose="02010509060101010101" pitchFamily="49" charset="-122"/>
                <a:ea typeface="幼圆" panose="02010509060101010101" pitchFamily="49" charset="-122"/>
              </a:rPr>
              <a:t>API</a:t>
            </a:r>
            <a:r>
              <a:rPr lang="zh-CN" altLang="en-US" sz="2800" dirty="0">
                <a:latin typeface="幼圆" panose="02010509060101010101" pitchFamily="49" charset="-122"/>
                <a:ea typeface="幼圆" panose="02010509060101010101" pitchFamily="49" charset="-122"/>
              </a:rPr>
              <a:t>，快速有效地分析评论。在众多评价中，排除掉那些恶意竞争产生出的毫无用处的评价，从而挑选出更加优质更加适合自己的产品。</a:t>
            </a:r>
            <a:endParaRPr lang="zh-CN" altLang="en-US" sz="1400"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grpSp>
        <p:nvGrpSpPr>
          <p:cNvPr id="60" name="组合 59">
            <a:extLst>
              <a:ext uri="{FF2B5EF4-FFF2-40B4-BE49-F238E27FC236}">
                <a16:creationId xmlns:a16="http://schemas.microsoft.com/office/drawing/2014/main" id="{31B5CE05-B010-4154-91AD-4B3724B137CD}"/>
              </a:ext>
            </a:extLst>
          </p:cNvPr>
          <p:cNvGrpSpPr/>
          <p:nvPr/>
        </p:nvGrpSpPr>
        <p:grpSpPr>
          <a:xfrm>
            <a:off x="806536" y="1988153"/>
            <a:ext cx="2370923" cy="2371778"/>
            <a:chOff x="608405" y="3573039"/>
            <a:chExt cx="1105795" cy="1106194"/>
          </a:xfrm>
        </p:grpSpPr>
        <p:sp>
          <p:nvSpPr>
            <p:cNvPr id="61" name="Rounded Rectangle 6">
              <a:extLst>
                <a:ext uri="{FF2B5EF4-FFF2-40B4-BE49-F238E27FC236}">
                  <a16:creationId xmlns:a16="http://schemas.microsoft.com/office/drawing/2014/main" id="{964D4E81-A0F0-4F51-8C84-FCF62C9582DA}"/>
                </a:ext>
              </a:extLst>
            </p:cNvPr>
            <p:cNvSpPr/>
            <p:nvPr/>
          </p:nvSpPr>
          <p:spPr>
            <a:xfrm>
              <a:off x="608405" y="3573039"/>
              <a:ext cx="1105795" cy="1106194"/>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defTabSz="1212449"/>
              <a:endParaRPr lang="en-GB" sz="2383" dirty="0">
                <a:solidFill>
                  <a:srgbClr val="FFFFFF"/>
                </a:solidFill>
                <a:latin typeface="inpin heiti" charset="-122"/>
              </a:endParaRPr>
            </a:p>
          </p:txBody>
        </p:sp>
        <p:sp>
          <p:nvSpPr>
            <p:cNvPr id="62" name="Rounded Rectangle 5">
              <a:extLst>
                <a:ext uri="{FF2B5EF4-FFF2-40B4-BE49-F238E27FC236}">
                  <a16:creationId xmlns:a16="http://schemas.microsoft.com/office/drawing/2014/main" id="{800026F9-581B-488E-80AA-AC0D804A47D0}"/>
                </a:ext>
              </a:extLst>
            </p:cNvPr>
            <p:cNvSpPr/>
            <p:nvPr/>
          </p:nvSpPr>
          <p:spPr>
            <a:xfrm>
              <a:off x="692983" y="3657647"/>
              <a:ext cx="936640" cy="936979"/>
            </a:xfrm>
            <a:prstGeom prst="roundRect">
              <a:avLst/>
            </a:prstGeom>
            <a:solidFill>
              <a:schemeClr val="accent1"/>
            </a:solidFill>
            <a:ln>
              <a:no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12449"/>
              <a:endParaRPr lang="en-GB" sz="3135" dirty="0">
                <a:solidFill>
                  <a:srgbClr val="FFFFFF"/>
                </a:solidFill>
                <a:latin typeface="inpin heiti" charset="-122"/>
                <a:ea typeface="inpin heiti" charset="-122"/>
              </a:endParaRPr>
            </a:p>
          </p:txBody>
        </p:sp>
        <p:sp>
          <p:nvSpPr>
            <p:cNvPr id="63" name="Freeform 26">
              <a:extLst>
                <a:ext uri="{FF2B5EF4-FFF2-40B4-BE49-F238E27FC236}">
                  <a16:creationId xmlns:a16="http://schemas.microsoft.com/office/drawing/2014/main" id="{8934C361-ACF4-4BF2-837A-3C9D6437E485}"/>
                </a:ext>
              </a:extLst>
            </p:cNvPr>
            <p:cNvSpPr>
              <a:spLocks noEditPoints="1"/>
            </p:cNvSpPr>
            <p:nvPr/>
          </p:nvSpPr>
          <p:spPr bwMode="auto">
            <a:xfrm>
              <a:off x="946518" y="3912909"/>
              <a:ext cx="434060" cy="456038"/>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accent2"/>
                </a:solidFill>
                <a:latin typeface="inpin heiti" charset="-122"/>
                <a:ea typeface="inpin heiti" charset="-122"/>
              </a:endParaRPr>
            </a:p>
          </p:txBody>
        </p:sp>
      </p:grpSp>
    </p:spTree>
    <p:extLst>
      <p:ext uri="{BB962C8B-B14F-4D97-AF65-F5344CB8AC3E}">
        <p14:creationId xmlns:p14="http://schemas.microsoft.com/office/powerpoint/2010/main" val="5257726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产品介绍</a:t>
            </a:r>
          </a:p>
        </p:txBody>
      </p:sp>
      <p:grpSp>
        <p:nvGrpSpPr>
          <p:cNvPr id="42" name="组合 41"/>
          <p:cNvGrpSpPr/>
          <p:nvPr/>
        </p:nvGrpSpPr>
        <p:grpSpPr>
          <a:xfrm>
            <a:off x="806535" y="1988153"/>
            <a:ext cx="2370923" cy="2371778"/>
            <a:chOff x="6190514" y="1828615"/>
            <a:chExt cx="1105795" cy="1106194"/>
          </a:xfrm>
        </p:grpSpPr>
        <p:sp>
          <p:nvSpPr>
            <p:cNvPr id="43" name="Rounded Rectangle 6"/>
            <p:cNvSpPr/>
            <p:nvPr/>
          </p:nvSpPr>
          <p:spPr>
            <a:xfrm>
              <a:off x="6190514" y="1828615"/>
              <a:ext cx="1105795" cy="1106194"/>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defTabSz="1212449"/>
              <a:endParaRPr lang="en-GB" sz="2383" dirty="0">
                <a:solidFill>
                  <a:srgbClr val="FFFFFF"/>
                </a:solidFill>
                <a:latin typeface="inpin heiti" charset="-122"/>
              </a:endParaRPr>
            </a:p>
          </p:txBody>
        </p:sp>
        <p:sp>
          <p:nvSpPr>
            <p:cNvPr id="44" name="Rounded Rectangle 7"/>
            <p:cNvSpPr/>
            <p:nvPr/>
          </p:nvSpPr>
          <p:spPr>
            <a:xfrm>
              <a:off x="6276801" y="1907106"/>
              <a:ext cx="936640" cy="936979"/>
            </a:xfrm>
            <a:prstGeom prst="roundRect">
              <a:avLst/>
            </a:prstGeom>
            <a:solidFill>
              <a:schemeClr val="accent1"/>
            </a:solidFill>
            <a:ln>
              <a:no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12449"/>
              <a:endParaRPr lang="en-GB" sz="3135" dirty="0">
                <a:solidFill>
                  <a:srgbClr val="FFFFFF"/>
                </a:solidFill>
                <a:latin typeface="inpin heiti" charset="-122"/>
                <a:ea typeface="inpin heiti" charset="-122"/>
              </a:endParaRPr>
            </a:p>
          </p:txBody>
        </p:sp>
        <p:sp>
          <p:nvSpPr>
            <p:cNvPr id="45" name="Freeform 31"/>
            <p:cNvSpPr>
              <a:spLocks noEditPoints="1"/>
            </p:cNvSpPr>
            <p:nvPr/>
          </p:nvSpPr>
          <p:spPr bwMode="auto">
            <a:xfrm>
              <a:off x="6609372" y="2165726"/>
              <a:ext cx="362633" cy="456039"/>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accent2"/>
                </a:solidFill>
                <a:latin typeface="inpin heiti" charset="-122"/>
                <a:ea typeface="inpin heiti" charset="-122"/>
              </a:endParaRPr>
            </a:p>
          </p:txBody>
        </p:sp>
      </p:grpSp>
      <p:sp>
        <p:nvSpPr>
          <p:cNvPr id="57" name="矩形 47"/>
          <p:cNvSpPr>
            <a:spLocks noChangeArrowheads="1"/>
          </p:cNvSpPr>
          <p:nvPr/>
        </p:nvSpPr>
        <p:spPr bwMode="auto">
          <a:xfrm>
            <a:off x="3886320" y="2156445"/>
            <a:ext cx="7314138" cy="2377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dirty="0">
                <a:latin typeface="幼圆" panose="02010509060101010101" pitchFamily="49" charset="-122"/>
                <a:ea typeface="幼圆" panose="02010509060101010101" pitchFamily="49" charset="-122"/>
              </a:rPr>
              <a:t>该产品是一款来帮助用户从众多繁杂的评论中筛选出真实的对自己有用的评价，解决用户在筛选商品或服务中无法确认已购用户评价真实性问题的</a:t>
            </a:r>
            <a:r>
              <a:rPr lang="en-US" altLang="zh-CN" dirty="0">
                <a:latin typeface="幼圆" panose="02010509060101010101" pitchFamily="49" charset="-122"/>
                <a:ea typeface="幼圆" panose="02010509060101010101" pitchFamily="49" charset="-122"/>
              </a:rPr>
              <a:t>App</a:t>
            </a:r>
            <a:r>
              <a:rPr lang="zh-CN" altLang="en-US" dirty="0">
                <a:latin typeface="幼圆" panose="02010509060101010101" pitchFamily="49" charset="-122"/>
                <a:ea typeface="幼圆" panose="02010509060101010101" pitchFamily="49" charset="-122"/>
              </a:rPr>
              <a:t>。</a:t>
            </a:r>
            <a:endParaRPr lang="zh-CN" altLang="en-US" sz="1600"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spTree>
    <p:extLst>
      <p:ext uri="{BB962C8B-B14F-4D97-AF65-F5344CB8AC3E}">
        <p14:creationId xmlns:p14="http://schemas.microsoft.com/office/powerpoint/2010/main" val="19745414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产品优势</a:t>
            </a:r>
          </a:p>
        </p:txBody>
      </p:sp>
      <p:sp>
        <p:nvSpPr>
          <p:cNvPr id="61" name="文本框 60">
            <a:extLst>
              <a:ext uri="{FF2B5EF4-FFF2-40B4-BE49-F238E27FC236}">
                <a16:creationId xmlns:a16="http://schemas.microsoft.com/office/drawing/2014/main" id="{50C14696-5966-4983-8593-95E19A97CE8D}"/>
              </a:ext>
            </a:extLst>
          </p:cNvPr>
          <p:cNvSpPr txBox="1"/>
          <p:nvPr/>
        </p:nvSpPr>
        <p:spPr>
          <a:xfrm>
            <a:off x="435300" y="1711126"/>
            <a:ext cx="10829330" cy="2062103"/>
          </a:xfrm>
          <a:prstGeom prst="rect">
            <a:avLst/>
          </a:prstGeom>
          <a:noFill/>
        </p:spPr>
        <p:txBody>
          <a:bodyPr wrap="square" rtlCol="0">
            <a:spAutoFit/>
          </a:bodyPr>
          <a:lstStyle/>
          <a:p>
            <a:r>
              <a:rPr lang="en-US" altLang="zh-CN" sz="3200" dirty="0">
                <a:latin typeface="幼圆" panose="02010509060101010101" pitchFamily="49" charset="-122"/>
                <a:ea typeface="幼圆" panose="02010509060101010101" pitchFamily="49" charset="-122"/>
              </a:rPr>
              <a:t>- </a:t>
            </a:r>
            <a:r>
              <a:rPr lang="zh-CN" altLang="en-US" sz="3200" dirty="0">
                <a:latin typeface="幼圆" panose="02010509060101010101" pitchFamily="49" charset="-122"/>
                <a:ea typeface="幼圆" panose="02010509060101010101" pitchFamily="49" charset="-122"/>
              </a:rPr>
              <a:t>缺少同类型产品，竞争对手数量少，竞争力度小。</a:t>
            </a:r>
          </a:p>
          <a:p>
            <a:r>
              <a:rPr lang="en-US" altLang="zh-CN" sz="3200" dirty="0">
                <a:latin typeface="幼圆" panose="02010509060101010101" pitchFamily="49" charset="-122"/>
                <a:ea typeface="幼圆" panose="02010509060101010101" pitchFamily="49" charset="-122"/>
              </a:rPr>
              <a:t>- </a:t>
            </a:r>
            <a:r>
              <a:rPr lang="zh-CN" altLang="en-US" sz="3200" dirty="0">
                <a:latin typeface="幼圆" panose="02010509060101010101" pitchFamily="49" charset="-122"/>
                <a:ea typeface="幼圆" panose="02010509060101010101" pitchFamily="49" charset="-122"/>
              </a:rPr>
              <a:t>开发成本较低（主要功能通过调用</a:t>
            </a:r>
            <a:r>
              <a:rPr lang="en-US" altLang="zh-CN" sz="3200" dirty="0">
                <a:latin typeface="幼圆" panose="02010509060101010101" pitchFamily="49" charset="-122"/>
                <a:ea typeface="幼圆" panose="02010509060101010101" pitchFamily="49" charset="-122"/>
              </a:rPr>
              <a:t>API</a:t>
            </a:r>
            <a:r>
              <a:rPr lang="zh-CN" altLang="en-US" sz="3200" dirty="0">
                <a:latin typeface="幼圆" panose="02010509060101010101" pitchFamily="49" charset="-122"/>
                <a:ea typeface="幼圆" panose="02010509060101010101" pitchFamily="49" charset="-122"/>
              </a:rPr>
              <a:t>即可实现）。</a:t>
            </a:r>
          </a:p>
          <a:p>
            <a:r>
              <a:rPr lang="en-US" altLang="zh-CN" sz="3200" dirty="0">
                <a:latin typeface="幼圆" panose="02010509060101010101" pitchFamily="49" charset="-122"/>
                <a:ea typeface="幼圆" panose="02010509060101010101" pitchFamily="49" charset="-122"/>
              </a:rPr>
              <a:t>- </a:t>
            </a:r>
            <a:r>
              <a:rPr lang="zh-CN" altLang="en-US" sz="3200" dirty="0">
                <a:latin typeface="幼圆" panose="02010509060101010101" pitchFamily="49" charset="-122"/>
                <a:ea typeface="幼圆" panose="02010509060101010101" pitchFamily="49" charset="-122"/>
              </a:rPr>
              <a:t>缓解用户无法了解商品真实情况的问题。</a:t>
            </a:r>
          </a:p>
          <a:p>
            <a:r>
              <a:rPr lang="en-US" altLang="zh-CN" sz="3200" dirty="0">
                <a:latin typeface="幼圆" panose="02010509060101010101" pitchFamily="49" charset="-122"/>
                <a:ea typeface="幼圆" panose="02010509060101010101" pitchFamily="49" charset="-122"/>
              </a:rPr>
              <a:t>- </a:t>
            </a:r>
            <a:r>
              <a:rPr lang="zh-CN" altLang="en-US" sz="3200" dirty="0">
                <a:latin typeface="幼圆" panose="02010509060101010101" pitchFamily="49" charset="-122"/>
                <a:ea typeface="幼圆" panose="02010509060101010101" pitchFamily="49" charset="-122"/>
              </a:rPr>
              <a:t>功能实用，痛点明显，可以解决相关问题。</a:t>
            </a:r>
          </a:p>
        </p:txBody>
      </p:sp>
    </p:spTree>
    <p:extLst>
      <p:ext uri="{BB962C8B-B14F-4D97-AF65-F5344CB8AC3E}">
        <p14:creationId xmlns:p14="http://schemas.microsoft.com/office/powerpoint/2010/main" val="8353867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用户痛点</a:t>
            </a:r>
          </a:p>
        </p:txBody>
      </p:sp>
      <p:grpSp>
        <p:nvGrpSpPr>
          <p:cNvPr id="42" name="组合 41"/>
          <p:cNvGrpSpPr/>
          <p:nvPr/>
        </p:nvGrpSpPr>
        <p:grpSpPr>
          <a:xfrm>
            <a:off x="806535" y="1988153"/>
            <a:ext cx="2370923" cy="2371778"/>
            <a:chOff x="6190514" y="1828615"/>
            <a:chExt cx="1105795" cy="1106194"/>
          </a:xfrm>
        </p:grpSpPr>
        <p:sp>
          <p:nvSpPr>
            <p:cNvPr id="43" name="Rounded Rectangle 6"/>
            <p:cNvSpPr/>
            <p:nvPr/>
          </p:nvSpPr>
          <p:spPr>
            <a:xfrm>
              <a:off x="6190514" y="1828615"/>
              <a:ext cx="1105795" cy="1106194"/>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028" tIns="45514" rIns="91028" bIns="45514" anchor="ctr"/>
            <a:lstStyle/>
            <a:p>
              <a:pPr algn="ctr" defTabSz="1212449"/>
              <a:endParaRPr lang="en-GB" sz="2383" dirty="0">
                <a:solidFill>
                  <a:srgbClr val="FFFFFF"/>
                </a:solidFill>
                <a:latin typeface="inpin heiti" charset="-122"/>
              </a:endParaRPr>
            </a:p>
          </p:txBody>
        </p:sp>
        <p:sp>
          <p:nvSpPr>
            <p:cNvPr id="44" name="Rounded Rectangle 7"/>
            <p:cNvSpPr/>
            <p:nvPr/>
          </p:nvSpPr>
          <p:spPr>
            <a:xfrm>
              <a:off x="6276801" y="1907106"/>
              <a:ext cx="936640" cy="936979"/>
            </a:xfrm>
            <a:prstGeom prst="roundRect">
              <a:avLst/>
            </a:prstGeom>
            <a:solidFill>
              <a:schemeClr val="accent1"/>
            </a:solidFill>
            <a:ln>
              <a:no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12449"/>
              <a:endParaRPr lang="en-GB" sz="3135" dirty="0">
                <a:solidFill>
                  <a:srgbClr val="FFFFFF"/>
                </a:solidFill>
                <a:latin typeface="inpin heiti" charset="-122"/>
                <a:ea typeface="inpin heiti" charset="-122"/>
              </a:endParaRPr>
            </a:p>
          </p:txBody>
        </p:sp>
        <p:sp>
          <p:nvSpPr>
            <p:cNvPr id="45" name="Freeform 31"/>
            <p:cNvSpPr>
              <a:spLocks noEditPoints="1"/>
            </p:cNvSpPr>
            <p:nvPr/>
          </p:nvSpPr>
          <p:spPr bwMode="auto">
            <a:xfrm>
              <a:off x="6609372" y="2165726"/>
              <a:ext cx="362633" cy="456039"/>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accent2"/>
                </a:solidFill>
                <a:latin typeface="inpin heiti" charset="-122"/>
                <a:ea typeface="inpin heiti" charset="-122"/>
              </a:endParaRPr>
            </a:p>
          </p:txBody>
        </p:sp>
      </p:grpSp>
      <p:sp>
        <p:nvSpPr>
          <p:cNvPr id="57" name="矩形 47"/>
          <p:cNvSpPr>
            <a:spLocks noChangeArrowheads="1"/>
          </p:cNvSpPr>
          <p:nvPr/>
        </p:nvSpPr>
        <p:spPr bwMode="auto">
          <a:xfrm>
            <a:off x="3599794" y="2011060"/>
            <a:ext cx="7314138" cy="2062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dirty="0">
                <a:latin typeface="幼圆" panose="02010509060101010101" pitchFamily="49" charset="-122"/>
                <a:ea typeface="幼圆" panose="02010509060101010101" pitchFamily="49" charset="-122"/>
              </a:rPr>
              <a:t>用户希望在网上购买商品，却因为评价充斥着大量的刷好评、虚假广告等情况，而无法判断该商品的真实情况。在大量的文字中无法快速寻找到关键信息。</a:t>
            </a:r>
            <a:endParaRPr lang="zh-CN" altLang="en-US" sz="1600"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spTree>
    <p:extLst>
      <p:ext uri="{BB962C8B-B14F-4D97-AF65-F5344CB8AC3E}">
        <p14:creationId xmlns:p14="http://schemas.microsoft.com/office/powerpoint/2010/main" val="24926731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3465" y="80814"/>
            <a:ext cx="1033207" cy="1033207"/>
            <a:chOff x="4157663" y="1490663"/>
            <a:chExt cx="3881438" cy="3881438"/>
          </a:xfrm>
        </p:grpSpPr>
        <p:sp>
          <p:nvSpPr>
            <p:cNvPr id="21" name="Freeform 5"/>
            <p:cNvSpPr>
              <a:spLocks noEditPoints="1"/>
            </p:cNvSpPr>
            <p:nvPr/>
          </p:nvSpPr>
          <p:spPr bwMode="auto">
            <a:xfrm>
              <a:off x="4157663" y="2365375"/>
              <a:ext cx="3103563" cy="3006725"/>
            </a:xfrm>
            <a:custGeom>
              <a:avLst/>
              <a:gdLst>
                <a:gd name="T0" fmla="*/ 17 w 731"/>
                <a:gd name="T1" fmla="*/ 578 h 708"/>
                <a:gd name="T2" fmla="*/ 33 w 731"/>
                <a:gd name="T3" fmla="*/ 512 h 708"/>
                <a:gd name="T4" fmla="*/ 65 w 731"/>
                <a:gd name="T5" fmla="*/ 469 h 708"/>
                <a:gd name="T6" fmla="*/ 112 w 731"/>
                <a:gd name="T7" fmla="*/ 436 h 708"/>
                <a:gd name="T8" fmla="*/ 153 w 731"/>
                <a:gd name="T9" fmla="*/ 323 h 708"/>
                <a:gd name="T10" fmla="*/ 177 w 731"/>
                <a:gd name="T11" fmla="*/ 280 h 708"/>
                <a:gd name="T12" fmla="*/ 266 w 731"/>
                <a:gd name="T13" fmla="*/ 77 h 708"/>
                <a:gd name="T14" fmla="*/ 618 w 731"/>
                <a:gd name="T15" fmla="*/ 65 h 708"/>
                <a:gd name="T16" fmla="*/ 627 w 731"/>
                <a:gd name="T17" fmla="*/ 74 h 708"/>
                <a:gd name="T18" fmla="*/ 631 w 731"/>
                <a:gd name="T19" fmla="*/ 442 h 708"/>
                <a:gd name="T20" fmla="*/ 428 w 731"/>
                <a:gd name="T21" fmla="*/ 531 h 708"/>
                <a:gd name="T22" fmla="*/ 385 w 731"/>
                <a:gd name="T23" fmla="*/ 555 h 708"/>
                <a:gd name="T24" fmla="*/ 272 w 731"/>
                <a:gd name="T25" fmla="*/ 595 h 708"/>
                <a:gd name="T26" fmla="*/ 239 w 731"/>
                <a:gd name="T27" fmla="*/ 642 h 708"/>
                <a:gd name="T28" fmla="*/ 196 w 731"/>
                <a:gd name="T29" fmla="*/ 675 h 708"/>
                <a:gd name="T30" fmla="*/ 130 w 731"/>
                <a:gd name="T31" fmla="*/ 691 h 708"/>
                <a:gd name="T32" fmla="*/ 20 w 731"/>
                <a:gd name="T33" fmla="*/ 644 h 708"/>
                <a:gd name="T34" fmla="*/ 616 w 731"/>
                <a:gd name="T35" fmla="*/ 86 h 708"/>
                <a:gd name="T36" fmla="*/ 607 w 731"/>
                <a:gd name="T37" fmla="*/ 78 h 708"/>
                <a:gd name="T38" fmla="*/ 278 w 731"/>
                <a:gd name="T39" fmla="*/ 89 h 708"/>
                <a:gd name="T40" fmla="*/ 193 w 731"/>
                <a:gd name="T41" fmla="*/ 283 h 708"/>
                <a:gd name="T42" fmla="*/ 166 w 731"/>
                <a:gd name="T43" fmla="*/ 333 h 708"/>
                <a:gd name="T44" fmla="*/ 129 w 731"/>
                <a:gd name="T45" fmla="*/ 441 h 708"/>
                <a:gd name="T46" fmla="*/ 133 w 731"/>
                <a:gd name="T47" fmla="*/ 459 h 708"/>
                <a:gd name="T48" fmla="*/ 89 w 731"/>
                <a:gd name="T49" fmla="*/ 461 h 708"/>
                <a:gd name="T50" fmla="*/ 80 w 731"/>
                <a:gd name="T51" fmla="*/ 483 h 708"/>
                <a:gd name="T52" fmla="*/ 58 w 731"/>
                <a:gd name="T53" fmla="*/ 492 h 708"/>
                <a:gd name="T54" fmla="*/ 50 w 731"/>
                <a:gd name="T55" fmla="*/ 522 h 708"/>
                <a:gd name="T56" fmla="*/ 36 w 731"/>
                <a:gd name="T57" fmla="*/ 531 h 708"/>
                <a:gd name="T58" fmla="*/ 40 w 731"/>
                <a:gd name="T59" fmla="*/ 580 h 708"/>
                <a:gd name="T60" fmla="*/ 31 w 731"/>
                <a:gd name="T61" fmla="*/ 587 h 708"/>
                <a:gd name="T62" fmla="*/ 75 w 731"/>
                <a:gd name="T63" fmla="*/ 676 h 708"/>
                <a:gd name="T64" fmla="*/ 126 w 731"/>
                <a:gd name="T65" fmla="*/ 671 h 708"/>
                <a:gd name="T66" fmla="*/ 131 w 731"/>
                <a:gd name="T67" fmla="*/ 672 h 708"/>
                <a:gd name="T68" fmla="*/ 185 w 731"/>
                <a:gd name="T69" fmla="*/ 660 h 708"/>
                <a:gd name="T70" fmla="*/ 188 w 731"/>
                <a:gd name="T71" fmla="*/ 658 h 708"/>
                <a:gd name="T72" fmla="*/ 225 w 731"/>
                <a:gd name="T73" fmla="*/ 630 h 708"/>
                <a:gd name="T74" fmla="*/ 227 w 731"/>
                <a:gd name="T75" fmla="*/ 628 h 708"/>
                <a:gd name="T76" fmla="*/ 252 w 731"/>
                <a:gd name="T77" fmla="*/ 580 h 708"/>
                <a:gd name="T78" fmla="*/ 255 w 731"/>
                <a:gd name="T79" fmla="*/ 576 h 708"/>
                <a:gd name="T80" fmla="*/ 348 w 731"/>
                <a:gd name="T81" fmla="*/ 560 h 708"/>
                <a:gd name="T82" fmla="*/ 423 w 731"/>
                <a:gd name="T83" fmla="*/ 515 h 708"/>
                <a:gd name="T84" fmla="*/ 558 w 731"/>
                <a:gd name="T85" fmla="*/ 475 h 708"/>
                <a:gd name="T86" fmla="*/ 619 w 731"/>
                <a:gd name="T87" fmla="*/ 89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1" h="708">
                  <a:moveTo>
                    <a:pt x="20" y="644"/>
                  </a:moveTo>
                  <a:cubicBezTo>
                    <a:pt x="1" y="626"/>
                    <a:pt x="0" y="597"/>
                    <a:pt x="17" y="578"/>
                  </a:cubicBezTo>
                  <a:cubicBezTo>
                    <a:pt x="6" y="559"/>
                    <a:pt x="9" y="534"/>
                    <a:pt x="24" y="519"/>
                  </a:cubicBezTo>
                  <a:cubicBezTo>
                    <a:pt x="27" y="516"/>
                    <a:pt x="29" y="514"/>
                    <a:pt x="33" y="512"/>
                  </a:cubicBezTo>
                  <a:cubicBezTo>
                    <a:pt x="33" y="500"/>
                    <a:pt x="38" y="489"/>
                    <a:pt x="47" y="480"/>
                  </a:cubicBezTo>
                  <a:cubicBezTo>
                    <a:pt x="52" y="475"/>
                    <a:pt x="58" y="471"/>
                    <a:pt x="65" y="469"/>
                  </a:cubicBezTo>
                  <a:cubicBezTo>
                    <a:pt x="68" y="461"/>
                    <a:pt x="72" y="455"/>
                    <a:pt x="77" y="450"/>
                  </a:cubicBezTo>
                  <a:cubicBezTo>
                    <a:pt x="86" y="440"/>
                    <a:pt x="99" y="435"/>
                    <a:pt x="112" y="436"/>
                  </a:cubicBezTo>
                  <a:cubicBezTo>
                    <a:pt x="111" y="406"/>
                    <a:pt x="118" y="376"/>
                    <a:pt x="133" y="351"/>
                  </a:cubicBezTo>
                  <a:cubicBezTo>
                    <a:pt x="139" y="341"/>
                    <a:pt x="146" y="332"/>
                    <a:pt x="153" y="323"/>
                  </a:cubicBezTo>
                  <a:cubicBezTo>
                    <a:pt x="163" y="310"/>
                    <a:pt x="174" y="296"/>
                    <a:pt x="177" y="281"/>
                  </a:cubicBezTo>
                  <a:cubicBezTo>
                    <a:pt x="177" y="280"/>
                    <a:pt x="177" y="280"/>
                    <a:pt x="177" y="280"/>
                  </a:cubicBezTo>
                  <a:cubicBezTo>
                    <a:pt x="188" y="226"/>
                    <a:pt x="196" y="184"/>
                    <a:pt x="218" y="142"/>
                  </a:cubicBezTo>
                  <a:cubicBezTo>
                    <a:pt x="230" y="119"/>
                    <a:pt x="246" y="97"/>
                    <a:pt x="266" y="77"/>
                  </a:cubicBezTo>
                  <a:cubicBezTo>
                    <a:pt x="313" y="31"/>
                    <a:pt x="375" y="4"/>
                    <a:pt x="440" y="2"/>
                  </a:cubicBezTo>
                  <a:cubicBezTo>
                    <a:pt x="506" y="0"/>
                    <a:pt x="569" y="22"/>
                    <a:pt x="618" y="65"/>
                  </a:cubicBezTo>
                  <a:cubicBezTo>
                    <a:pt x="620" y="67"/>
                    <a:pt x="622" y="69"/>
                    <a:pt x="624" y="71"/>
                  </a:cubicBezTo>
                  <a:cubicBezTo>
                    <a:pt x="625" y="72"/>
                    <a:pt x="626" y="73"/>
                    <a:pt x="627" y="74"/>
                  </a:cubicBezTo>
                  <a:cubicBezTo>
                    <a:pt x="629" y="75"/>
                    <a:pt x="630" y="76"/>
                    <a:pt x="631" y="77"/>
                  </a:cubicBezTo>
                  <a:cubicBezTo>
                    <a:pt x="731" y="178"/>
                    <a:pt x="731" y="341"/>
                    <a:pt x="631" y="442"/>
                  </a:cubicBezTo>
                  <a:cubicBezTo>
                    <a:pt x="610" y="462"/>
                    <a:pt x="589" y="478"/>
                    <a:pt x="565" y="490"/>
                  </a:cubicBezTo>
                  <a:cubicBezTo>
                    <a:pt x="524" y="511"/>
                    <a:pt x="482" y="520"/>
                    <a:pt x="428" y="531"/>
                  </a:cubicBezTo>
                  <a:cubicBezTo>
                    <a:pt x="427" y="531"/>
                    <a:pt x="427" y="531"/>
                    <a:pt x="427" y="531"/>
                  </a:cubicBezTo>
                  <a:cubicBezTo>
                    <a:pt x="412" y="534"/>
                    <a:pt x="398" y="545"/>
                    <a:pt x="385" y="555"/>
                  </a:cubicBezTo>
                  <a:cubicBezTo>
                    <a:pt x="375" y="562"/>
                    <a:pt x="367" y="569"/>
                    <a:pt x="357" y="575"/>
                  </a:cubicBezTo>
                  <a:cubicBezTo>
                    <a:pt x="331" y="590"/>
                    <a:pt x="302" y="597"/>
                    <a:pt x="272" y="595"/>
                  </a:cubicBezTo>
                  <a:cubicBezTo>
                    <a:pt x="272" y="609"/>
                    <a:pt x="267" y="621"/>
                    <a:pt x="258" y="631"/>
                  </a:cubicBezTo>
                  <a:cubicBezTo>
                    <a:pt x="253" y="636"/>
                    <a:pt x="246" y="640"/>
                    <a:pt x="239" y="642"/>
                  </a:cubicBezTo>
                  <a:cubicBezTo>
                    <a:pt x="237" y="649"/>
                    <a:pt x="233" y="656"/>
                    <a:pt x="228" y="661"/>
                  </a:cubicBezTo>
                  <a:cubicBezTo>
                    <a:pt x="219" y="670"/>
                    <a:pt x="208" y="675"/>
                    <a:pt x="196" y="675"/>
                  </a:cubicBezTo>
                  <a:cubicBezTo>
                    <a:pt x="194" y="678"/>
                    <a:pt x="192" y="681"/>
                    <a:pt x="189" y="684"/>
                  </a:cubicBezTo>
                  <a:cubicBezTo>
                    <a:pt x="173" y="699"/>
                    <a:pt x="149" y="702"/>
                    <a:pt x="130" y="691"/>
                  </a:cubicBezTo>
                  <a:cubicBezTo>
                    <a:pt x="110" y="708"/>
                    <a:pt x="82" y="706"/>
                    <a:pt x="63" y="688"/>
                  </a:cubicBezTo>
                  <a:lnTo>
                    <a:pt x="20" y="644"/>
                  </a:lnTo>
                  <a:close/>
                  <a:moveTo>
                    <a:pt x="619" y="89"/>
                  </a:moveTo>
                  <a:cubicBezTo>
                    <a:pt x="618" y="88"/>
                    <a:pt x="617" y="87"/>
                    <a:pt x="616" y="86"/>
                  </a:cubicBezTo>
                  <a:cubicBezTo>
                    <a:pt x="615" y="85"/>
                    <a:pt x="614" y="84"/>
                    <a:pt x="613" y="83"/>
                  </a:cubicBezTo>
                  <a:cubicBezTo>
                    <a:pt x="611" y="81"/>
                    <a:pt x="609" y="79"/>
                    <a:pt x="607" y="78"/>
                  </a:cubicBezTo>
                  <a:cubicBezTo>
                    <a:pt x="561" y="37"/>
                    <a:pt x="502" y="16"/>
                    <a:pt x="441" y="18"/>
                  </a:cubicBezTo>
                  <a:cubicBezTo>
                    <a:pt x="379" y="20"/>
                    <a:pt x="321" y="45"/>
                    <a:pt x="278" y="89"/>
                  </a:cubicBezTo>
                  <a:cubicBezTo>
                    <a:pt x="259" y="108"/>
                    <a:pt x="244" y="128"/>
                    <a:pt x="232" y="150"/>
                  </a:cubicBezTo>
                  <a:cubicBezTo>
                    <a:pt x="212" y="189"/>
                    <a:pt x="204" y="231"/>
                    <a:pt x="193" y="283"/>
                  </a:cubicBezTo>
                  <a:cubicBezTo>
                    <a:pt x="193" y="285"/>
                    <a:pt x="193" y="285"/>
                    <a:pt x="193" y="285"/>
                  </a:cubicBezTo>
                  <a:cubicBezTo>
                    <a:pt x="189" y="303"/>
                    <a:pt x="177" y="318"/>
                    <a:pt x="166" y="333"/>
                  </a:cubicBezTo>
                  <a:cubicBezTo>
                    <a:pt x="159" y="342"/>
                    <a:pt x="153" y="350"/>
                    <a:pt x="147" y="359"/>
                  </a:cubicBezTo>
                  <a:cubicBezTo>
                    <a:pt x="133" y="384"/>
                    <a:pt x="126" y="413"/>
                    <a:pt x="129" y="441"/>
                  </a:cubicBezTo>
                  <a:cubicBezTo>
                    <a:pt x="130" y="445"/>
                    <a:pt x="131" y="449"/>
                    <a:pt x="131" y="453"/>
                  </a:cubicBezTo>
                  <a:cubicBezTo>
                    <a:pt x="133" y="459"/>
                    <a:pt x="133" y="459"/>
                    <a:pt x="133" y="459"/>
                  </a:cubicBezTo>
                  <a:cubicBezTo>
                    <a:pt x="127" y="456"/>
                    <a:pt x="127" y="456"/>
                    <a:pt x="127" y="456"/>
                  </a:cubicBezTo>
                  <a:cubicBezTo>
                    <a:pt x="115" y="449"/>
                    <a:pt x="99" y="451"/>
                    <a:pt x="89" y="461"/>
                  </a:cubicBezTo>
                  <a:cubicBezTo>
                    <a:pt x="84" y="467"/>
                    <a:pt x="81" y="473"/>
                    <a:pt x="80" y="480"/>
                  </a:cubicBezTo>
                  <a:cubicBezTo>
                    <a:pt x="80" y="483"/>
                    <a:pt x="80" y="483"/>
                    <a:pt x="80" y="483"/>
                  </a:cubicBezTo>
                  <a:cubicBezTo>
                    <a:pt x="77" y="483"/>
                    <a:pt x="77" y="483"/>
                    <a:pt x="77" y="483"/>
                  </a:cubicBezTo>
                  <a:cubicBezTo>
                    <a:pt x="70" y="484"/>
                    <a:pt x="63" y="487"/>
                    <a:pt x="58" y="492"/>
                  </a:cubicBezTo>
                  <a:cubicBezTo>
                    <a:pt x="51" y="499"/>
                    <a:pt x="48" y="510"/>
                    <a:pt x="49" y="520"/>
                  </a:cubicBezTo>
                  <a:cubicBezTo>
                    <a:pt x="50" y="522"/>
                    <a:pt x="50" y="522"/>
                    <a:pt x="50" y="522"/>
                  </a:cubicBezTo>
                  <a:cubicBezTo>
                    <a:pt x="48" y="523"/>
                    <a:pt x="48" y="523"/>
                    <a:pt x="48" y="523"/>
                  </a:cubicBezTo>
                  <a:cubicBezTo>
                    <a:pt x="43" y="525"/>
                    <a:pt x="39" y="527"/>
                    <a:pt x="36" y="531"/>
                  </a:cubicBezTo>
                  <a:cubicBezTo>
                    <a:pt x="23" y="543"/>
                    <a:pt x="23" y="564"/>
                    <a:pt x="36" y="576"/>
                  </a:cubicBezTo>
                  <a:cubicBezTo>
                    <a:pt x="40" y="580"/>
                    <a:pt x="40" y="580"/>
                    <a:pt x="40" y="580"/>
                  </a:cubicBezTo>
                  <a:cubicBezTo>
                    <a:pt x="37" y="582"/>
                    <a:pt x="37" y="582"/>
                    <a:pt x="37" y="582"/>
                  </a:cubicBezTo>
                  <a:cubicBezTo>
                    <a:pt x="35" y="583"/>
                    <a:pt x="33" y="585"/>
                    <a:pt x="31" y="587"/>
                  </a:cubicBezTo>
                  <a:cubicBezTo>
                    <a:pt x="19" y="599"/>
                    <a:pt x="19" y="620"/>
                    <a:pt x="31" y="633"/>
                  </a:cubicBezTo>
                  <a:cubicBezTo>
                    <a:pt x="75" y="676"/>
                    <a:pt x="75" y="676"/>
                    <a:pt x="75" y="676"/>
                  </a:cubicBezTo>
                  <a:cubicBezTo>
                    <a:pt x="88" y="689"/>
                    <a:pt x="108" y="689"/>
                    <a:pt x="121" y="677"/>
                  </a:cubicBezTo>
                  <a:cubicBezTo>
                    <a:pt x="123" y="675"/>
                    <a:pt x="124" y="673"/>
                    <a:pt x="126" y="671"/>
                  </a:cubicBezTo>
                  <a:cubicBezTo>
                    <a:pt x="127" y="668"/>
                    <a:pt x="127" y="668"/>
                    <a:pt x="127" y="668"/>
                  </a:cubicBezTo>
                  <a:cubicBezTo>
                    <a:pt x="131" y="672"/>
                    <a:pt x="131" y="672"/>
                    <a:pt x="131" y="672"/>
                  </a:cubicBezTo>
                  <a:cubicBezTo>
                    <a:pt x="144" y="684"/>
                    <a:pt x="165" y="685"/>
                    <a:pt x="177" y="672"/>
                  </a:cubicBezTo>
                  <a:cubicBezTo>
                    <a:pt x="181" y="669"/>
                    <a:pt x="183" y="665"/>
                    <a:pt x="185" y="660"/>
                  </a:cubicBezTo>
                  <a:cubicBezTo>
                    <a:pt x="186" y="658"/>
                    <a:pt x="186" y="658"/>
                    <a:pt x="186" y="658"/>
                  </a:cubicBezTo>
                  <a:cubicBezTo>
                    <a:pt x="188" y="658"/>
                    <a:pt x="188" y="658"/>
                    <a:pt x="188" y="658"/>
                  </a:cubicBezTo>
                  <a:cubicBezTo>
                    <a:pt x="198" y="660"/>
                    <a:pt x="209" y="657"/>
                    <a:pt x="216" y="649"/>
                  </a:cubicBezTo>
                  <a:cubicBezTo>
                    <a:pt x="221" y="644"/>
                    <a:pt x="224" y="638"/>
                    <a:pt x="225" y="630"/>
                  </a:cubicBezTo>
                  <a:cubicBezTo>
                    <a:pt x="225" y="628"/>
                    <a:pt x="225" y="628"/>
                    <a:pt x="225" y="628"/>
                  </a:cubicBezTo>
                  <a:cubicBezTo>
                    <a:pt x="227" y="628"/>
                    <a:pt x="227" y="628"/>
                    <a:pt x="227" y="628"/>
                  </a:cubicBezTo>
                  <a:cubicBezTo>
                    <a:pt x="235" y="627"/>
                    <a:pt x="241" y="624"/>
                    <a:pt x="246" y="619"/>
                  </a:cubicBezTo>
                  <a:cubicBezTo>
                    <a:pt x="256" y="609"/>
                    <a:pt x="259" y="593"/>
                    <a:pt x="252" y="580"/>
                  </a:cubicBezTo>
                  <a:cubicBezTo>
                    <a:pt x="249" y="575"/>
                    <a:pt x="249" y="575"/>
                    <a:pt x="249" y="575"/>
                  </a:cubicBezTo>
                  <a:cubicBezTo>
                    <a:pt x="255" y="576"/>
                    <a:pt x="255" y="576"/>
                    <a:pt x="255" y="576"/>
                  </a:cubicBezTo>
                  <a:cubicBezTo>
                    <a:pt x="259" y="577"/>
                    <a:pt x="263" y="578"/>
                    <a:pt x="266" y="578"/>
                  </a:cubicBezTo>
                  <a:cubicBezTo>
                    <a:pt x="295" y="581"/>
                    <a:pt x="324" y="575"/>
                    <a:pt x="348" y="560"/>
                  </a:cubicBezTo>
                  <a:cubicBezTo>
                    <a:pt x="357" y="555"/>
                    <a:pt x="366" y="549"/>
                    <a:pt x="374" y="542"/>
                  </a:cubicBezTo>
                  <a:cubicBezTo>
                    <a:pt x="389" y="530"/>
                    <a:pt x="405" y="518"/>
                    <a:pt x="423" y="515"/>
                  </a:cubicBezTo>
                  <a:cubicBezTo>
                    <a:pt x="425" y="514"/>
                    <a:pt x="425" y="514"/>
                    <a:pt x="425" y="514"/>
                  </a:cubicBezTo>
                  <a:cubicBezTo>
                    <a:pt x="477" y="504"/>
                    <a:pt x="519" y="496"/>
                    <a:pt x="558" y="475"/>
                  </a:cubicBezTo>
                  <a:cubicBezTo>
                    <a:pt x="580" y="464"/>
                    <a:pt x="600" y="449"/>
                    <a:pt x="619" y="430"/>
                  </a:cubicBezTo>
                  <a:cubicBezTo>
                    <a:pt x="713" y="336"/>
                    <a:pt x="713" y="183"/>
                    <a:pt x="619" y="89"/>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2" name="Freeform 6"/>
            <p:cNvSpPr>
              <a:spLocks/>
            </p:cNvSpPr>
            <p:nvPr/>
          </p:nvSpPr>
          <p:spPr bwMode="auto">
            <a:xfrm>
              <a:off x="4959350" y="3660775"/>
              <a:ext cx="1554163" cy="1103313"/>
            </a:xfrm>
            <a:custGeom>
              <a:avLst/>
              <a:gdLst>
                <a:gd name="T0" fmla="*/ 366 w 366"/>
                <a:gd name="T1" fmla="*/ 153 h 260"/>
                <a:gd name="T2" fmla="*/ 361 w 366"/>
                <a:gd name="T3" fmla="*/ 156 h 260"/>
                <a:gd name="T4" fmla="*/ 233 w 366"/>
                <a:gd name="T5" fmla="*/ 193 h 260"/>
                <a:gd name="T6" fmla="*/ 231 w 366"/>
                <a:gd name="T7" fmla="*/ 193 h 260"/>
                <a:gd name="T8" fmla="*/ 175 w 366"/>
                <a:gd name="T9" fmla="*/ 224 h 260"/>
                <a:gd name="T10" fmla="*/ 151 w 366"/>
                <a:gd name="T11" fmla="*/ 241 h 260"/>
                <a:gd name="T12" fmla="*/ 79 w 366"/>
                <a:gd name="T13" fmla="*/ 257 h 260"/>
                <a:gd name="T14" fmla="*/ 11 w 366"/>
                <a:gd name="T15" fmla="*/ 224 h 260"/>
                <a:gd name="T16" fmla="*/ 0 w 366"/>
                <a:gd name="T17" fmla="*/ 213 h 260"/>
                <a:gd name="T18" fmla="*/ 83 w 366"/>
                <a:gd name="T19" fmla="*/ 130 h 260"/>
                <a:gd name="T20" fmla="*/ 98 w 366"/>
                <a:gd name="T21" fmla="*/ 95 h 260"/>
                <a:gd name="T22" fmla="*/ 69 w 366"/>
                <a:gd name="T23" fmla="*/ 89 h 260"/>
                <a:gd name="T24" fmla="*/ 80 w 366"/>
                <a:gd name="T25" fmla="*/ 48 h 260"/>
                <a:gd name="T26" fmla="*/ 117 w 366"/>
                <a:gd name="T27" fmla="*/ 38 h 260"/>
                <a:gd name="T28" fmla="*/ 128 w 366"/>
                <a:gd name="T29" fmla="*/ 70 h 260"/>
                <a:gd name="T30" fmla="*/ 153 w 366"/>
                <a:gd name="T31" fmla="*/ 61 h 260"/>
                <a:gd name="T32" fmla="*/ 213 w 366"/>
                <a:gd name="T33" fmla="*/ 0 h 260"/>
                <a:gd name="T34" fmla="*/ 255 w 366"/>
                <a:gd name="T35" fmla="*/ 42 h 260"/>
                <a:gd name="T36" fmla="*/ 259 w 366"/>
                <a:gd name="T37" fmla="*/ 63 h 260"/>
                <a:gd name="T38" fmla="*/ 227 w 366"/>
                <a:gd name="T39" fmla="*/ 72 h 260"/>
                <a:gd name="T40" fmla="*/ 238 w 366"/>
                <a:gd name="T41" fmla="*/ 110 h 260"/>
                <a:gd name="T42" fmla="*/ 273 w 366"/>
                <a:gd name="T43" fmla="*/ 120 h 260"/>
                <a:gd name="T44" fmla="*/ 280 w 366"/>
                <a:gd name="T45" fmla="*/ 95 h 260"/>
                <a:gd name="T46" fmla="*/ 313 w 366"/>
                <a:gd name="T47" fmla="*/ 100 h 260"/>
                <a:gd name="T48" fmla="*/ 366 w 366"/>
                <a:gd name="T49" fmla="*/ 15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6" h="260">
                  <a:moveTo>
                    <a:pt x="366" y="153"/>
                  </a:moveTo>
                  <a:cubicBezTo>
                    <a:pt x="364" y="154"/>
                    <a:pt x="363" y="155"/>
                    <a:pt x="361" y="156"/>
                  </a:cubicBezTo>
                  <a:cubicBezTo>
                    <a:pt x="324" y="175"/>
                    <a:pt x="284" y="183"/>
                    <a:pt x="233" y="193"/>
                  </a:cubicBezTo>
                  <a:cubicBezTo>
                    <a:pt x="231" y="193"/>
                    <a:pt x="231" y="193"/>
                    <a:pt x="231" y="193"/>
                  </a:cubicBezTo>
                  <a:cubicBezTo>
                    <a:pt x="209" y="198"/>
                    <a:pt x="191" y="212"/>
                    <a:pt x="175" y="224"/>
                  </a:cubicBezTo>
                  <a:cubicBezTo>
                    <a:pt x="167" y="230"/>
                    <a:pt x="159" y="237"/>
                    <a:pt x="151" y="241"/>
                  </a:cubicBezTo>
                  <a:cubicBezTo>
                    <a:pt x="130" y="254"/>
                    <a:pt x="104" y="260"/>
                    <a:pt x="79" y="257"/>
                  </a:cubicBezTo>
                  <a:cubicBezTo>
                    <a:pt x="54" y="254"/>
                    <a:pt x="30" y="242"/>
                    <a:pt x="11" y="224"/>
                  </a:cubicBezTo>
                  <a:cubicBezTo>
                    <a:pt x="0" y="213"/>
                    <a:pt x="0" y="213"/>
                    <a:pt x="0" y="213"/>
                  </a:cubicBezTo>
                  <a:cubicBezTo>
                    <a:pt x="83" y="130"/>
                    <a:pt x="83" y="130"/>
                    <a:pt x="83" y="130"/>
                  </a:cubicBezTo>
                  <a:cubicBezTo>
                    <a:pt x="100" y="114"/>
                    <a:pt x="105" y="102"/>
                    <a:pt x="98" y="95"/>
                  </a:cubicBezTo>
                  <a:cubicBezTo>
                    <a:pt x="92" y="89"/>
                    <a:pt x="77" y="98"/>
                    <a:pt x="69" y="89"/>
                  </a:cubicBezTo>
                  <a:cubicBezTo>
                    <a:pt x="64" y="84"/>
                    <a:pt x="63" y="65"/>
                    <a:pt x="80" y="48"/>
                  </a:cubicBezTo>
                  <a:cubicBezTo>
                    <a:pt x="97" y="31"/>
                    <a:pt x="112" y="32"/>
                    <a:pt x="117" y="38"/>
                  </a:cubicBezTo>
                  <a:cubicBezTo>
                    <a:pt x="125" y="46"/>
                    <a:pt x="118" y="60"/>
                    <a:pt x="128" y="70"/>
                  </a:cubicBezTo>
                  <a:cubicBezTo>
                    <a:pt x="135" y="77"/>
                    <a:pt x="146" y="68"/>
                    <a:pt x="153" y="61"/>
                  </a:cubicBezTo>
                  <a:cubicBezTo>
                    <a:pt x="213" y="0"/>
                    <a:pt x="213" y="0"/>
                    <a:pt x="213" y="0"/>
                  </a:cubicBezTo>
                  <a:cubicBezTo>
                    <a:pt x="255" y="42"/>
                    <a:pt x="255" y="42"/>
                    <a:pt x="255" y="42"/>
                  </a:cubicBezTo>
                  <a:cubicBezTo>
                    <a:pt x="263" y="50"/>
                    <a:pt x="263" y="59"/>
                    <a:pt x="259" y="63"/>
                  </a:cubicBezTo>
                  <a:cubicBezTo>
                    <a:pt x="249" y="73"/>
                    <a:pt x="236" y="64"/>
                    <a:pt x="227" y="72"/>
                  </a:cubicBezTo>
                  <a:cubicBezTo>
                    <a:pt x="219" y="81"/>
                    <a:pt x="224" y="97"/>
                    <a:pt x="238" y="110"/>
                  </a:cubicBezTo>
                  <a:cubicBezTo>
                    <a:pt x="251" y="123"/>
                    <a:pt x="266" y="127"/>
                    <a:pt x="273" y="120"/>
                  </a:cubicBezTo>
                  <a:cubicBezTo>
                    <a:pt x="281" y="113"/>
                    <a:pt x="274" y="101"/>
                    <a:pt x="280" y="95"/>
                  </a:cubicBezTo>
                  <a:cubicBezTo>
                    <a:pt x="286" y="89"/>
                    <a:pt x="297" y="84"/>
                    <a:pt x="313" y="100"/>
                  </a:cubicBezTo>
                  <a:lnTo>
                    <a:pt x="366" y="153"/>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3" name="Freeform 7"/>
            <p:cNvSpPr>
              <a:spLocks/>
            </p:cNvSpPr>
            <p:nvPr/>
          </p:nvSpPr>
          <p:spPr bwMode="auto">
            <a:xfrm>
              <a:off x="5218113" y="2505075"/>
              <a:ext cx="1517650" cy="1155700"/>
            </a:xfrm>
            <a:custGeom>
              <a:avLst/>
              <a:gdLst>
                <a:gd name="T0" fmla="*/ 284 w 357"/>
                <a:gd name="T1" fmla="*/ 222 h 272"/>
                <a:gd name="T2" fmla="*/ 240 w 357"/>
                <a:gd name="T3" fmla="*/ 233 h 272"/>
                <a:gd name="T4" fmla="*/ 232 w 357"/>
                <a:gd name="T5" fmla="*/ 205 h 272"/>
                <a:gd name="T6" fmla="*/ 209 w 357"/>
                <a:gd name="T7" fmla="*/ 215 h 272"/>
                <a:gd name="T8" fmla="*/ 152 w 357"/>
                <a:gd name="T9" fmla="*/ 272 h 272"/>
                <a:gd name="T10" fmla="*/ 111 w 357"/>
                <a:gd name="T11" fmla="*/ 231 h 272"/>
                <a:gd name="T12" fmla="*/ 101 w 357"/>
                <a:gd name="T13" fmla="*/ 208 h 272"/>
                <a:gd name="T14" fmla="*/ 133 w 357"/>
                <a:gd name="T15" fmla="*/ 194 h 272"/>
                <a:gd name="T16" fmla="*/ 115 w 357"/>
                <a:gd name="T17" fmla="*/ 154 h 272"/>
                <a:gd name="T18" fmla="*/ 76 w 357"/>
                <a:gd name="T19" fmla="*/ 147 h 272"/>
                <a:gd name="T20" fmla="*/ 67 w 357"/>
                <a:gd name="T21" fmla="*/ 175 h 272"/>
                <a:gd name="T22" fmla="*/ 37 w 357"/>
                <a:gd name="T23" fmla="*/ 157 h 272"/>
                <a:gd name="T24" fmla="*/ 0 w 357"/>
                <a:gd name="T25" fmla="*/ 120 h 272"/>
                <a:gd name="T26" fmla="*/ 40 w 357"/>
                <a:gd name="T27" fmla="*/ 68 h 272"/>
                <a:gd name="T28" fmla="*/ 191 w 357"/>
                <a:gd name="T29" fmla="*/ 2 h 272"/>
                <a:gd name="T30" fmla="*/ 346 w 357"/>
                <a:gd name="T31" fmla="*/ 57 h 272"/>
                <a:gd name="T32" fmla="*/ 352 w 357"/>
                <a:gd name="T33" fmla="*/ 62 h 272"/>
                <a:gd name="T34" fmla="*/ 354 w 357"/>
                <a:gd name="T35" fmla="*/ 65 h 272"/>
                <a:gd name="T36" fmla="*/ 357 w 357"/>
                <a:gd name="T37" fmla="*/ 68 h 272"/>
                <a:gd name="T38" fmla="*/ 271 w 357"/>
                <a:gd name="T39" fmla="*/ 154 h 272"/>
                <a:gd name="T40" fmla="*/ 262 w 357"/>
                <a:gd name="T41" fmla="*/ 173 h 272"/>
                <a:gd name="T42" fmla="*/ 288 w 357"/>
                <a:gd name="T43" fmla="*/ 178 h 272"/>
                <a:gd name="T44" fmla="*/ 284 w 357"/>
                <a:gd name="T45" fmla="*/ 22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7" h="272">
                  <a:moveTo>
                    <a:pt x="284" y="222"/>
                  </a:moveTo>
                  <a:cubicBezTo>
                    <a:pt x="257" y="248"/>
                    <a:pt x="244" y="236"/>
                    <a:pt x="240" y="233"/>
                  </a:cubicBezTo>
                  <a:cubicBezTo>
                    <a:pt x="233" y="226"/>
                    <a:pt x="238" y="211"/>
                    <a:pt x="232" y="205"/>
                  </a:cubicBezTo>
                  <a:cubicBezTo>
                    <a:pt x="227" y="201"/>
                    <a:pt x="222" y="203"/>
                    <a:pt x="209" y="215"/>
                  </a:cubicBezTo>
                  <a:cubicBezTo>
                    <a:pt x="152" y="272"/>
                    <a:pt x="152" y="272"/>
                    <a:pt x="152" y="272"/>
                  </a:cubicBezTo>
                  <a:cubicBezTo>
                    <a:pt x="111" y="231"/>
                    <a:pt x="111" y="231"/>
                    <a:pt x="111" y="231"/>
                  </a:cubicBezTo>
                  <a:cubicBezTo>
                    <a:pt x="104" y="224"/>
                    <a:pt x="96" y="213"/>
                    <a:pt x="101" y="208"/>
                  </a:cubicBezTo>
                  <a:cubicBezTo>
                    <a:pt x="110" y="199"/>
                    <a:pt x="123" y="204"/>
                    <a:pt x="133" y="194"/>
                  </a:cubicBezTo>
                  <a:cubicBezTo>
                    <a:pt x="142" y="185"/>
                    <a:pt x="132" y="166"/>
                    <a:pt x="115" y="154"/>
                  </a:cubicBezTo>
                  <a:cubicBezTo>
                    <a:pt x="94" y="139"/>
                    <a:pt x="82" y="141"/>
                    <a:pt x="76" y="147"/>
                  </a:cubicBezTo>
                  <a:cubicBezTo>
                    <a:pt x="70" y="153"/>
                    <a:pt x="74" y="167"/>
                    <a:pt x="67" y="175"/>
                  </a:cubicBezTo>
                  <a:cubicBezTo>
                    <a:pt x="61" y="180"/>
                    <a:pt x="42" y="162"/>
                    <a:pt x="37" y="157"/>
                  </a:cubicBezTo>
                  <a:cubicBezTo>
                    <a:pt x="0" y="120"/>
                    <a:pt x="0" y="120"/>
                    <a:pt x="0" y="120"/>
                  </a:cubicBezTo>
                  <a:cubicBezTo>
                    <a:pt x="10" y="101"/>
                    <a:pt x="23" y="84"/>
                    <a:pt x="40" y="68"/>
                  </a:cubicBezTo>
                  <a:cubicBezTo>
                    <a:pt x="80" y="27"/>
                    <a:pt x="134" y="4"/>
                    <a:pt x="191" y="2"/>
                  </a:cubicBezTo>
                  <a:cubicBezTo>
                    <a:pt x="248" y="0"/>
                    <a:pt x="303" y="20"/>
                    <a:pt x="346" y="57"/>
                  </a:cubicBezTo>
                  <a:cubicBezTo>
                    <a:pt x="348" y="59"/>
                    <a:pt x="350" y="60"/>
                    <a:pt x="352" y="62"/>
                  </a:cubicBezTo>
                  <a:cubicBezTo>
                    <a:pt x="353" y="63"/>
                    <a:pt x="354" y="64"/>
                    <a:pt x="354" y="65"/>
                  </a:cubicBezTo>
                  <a:cubicBezTo>
                    <a:pt x="355" y="66"/>
                    <a:pt x="356" y="67"/>
                    <a:pt x="357" y="68"/>
                  </a:cubicBezTo>
                  <a:cubicBezTo>
                    <a:pt x="271" y="154"/>
                    <a:pt x="271" y="154"/>
                    <a:pt x="271" y="154"/>
                  </a:cubicBezTo>
                  <a:cubicBezTo>
                    <a:pt x="263" y="162"/>
                    <a:pt x="257" y="168"/>
                    <a:pt x="262" y="173"/>
                  </a:cubicBezTo>
                  <a:cubicBezTo>
                    <a:pt x="270" y="180"/>
                    <a:pt x="281" y="171"/>
                    <a:pt x="288" y="178"/>
                  </a:cubicBezTo>
                  <a:cubicBezTo>
                    <a:pt x="296" y="187"/>
                    <a:pt x="303" y="202"/>
                    <a:pt x="284" y="222"/>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4" name="Freeform 8"/>
            <p:cNvSpPr>
              <a:spLocks/>
            </p:cNvSpPr>
            <p:nvPr/>
          </p:nvSpPr>
          <p:spPr bwMode="auto">
            <a:xfrm>
              <a:off x="4556125" y="4348163"/>
              <a:ext cx="623888" cy="620713"/>
            </a:xfrm>
            <a:custGeom>
              <a:avLst/>
              <a:gdLst>
                <a:gd name="T0" fmla="*/ 7 w 147"/>
                <a:gd name="T1" fmla="*/ 29 h 146"/>
                <a:gd name="T2" fmla="*/ 7 w 147"/>
                <a:gd name="T3" fmla="*/ 6 h 146"/>
                <a:gd name="T4" fmla="*/ 29 w 147"/>
                <a:gd name="T5" fmla="*/ 6 h 146"/>
                <a:gd name="T6" fmla="*/ 140 w 147"/>
                <a:gd name="T7" fmla="*/ 118 h 146"/>
                <a:gd name="T8" fmla="*/ 141 w 147"/>
                <a:gd name="T9" fmla="*/ 140 h 146"/>
                <a:gd name="T10" fmla="*/ 118 w 147"/>
                <a:gd name="T11" fmla="*/ 140 h 146"/>
                <a:gd name="T12" fmla="*/ 7 w 147"/>
                <a:gd name="T13" fmla="*/ 29 h 146"/>
              </a:gdLst>
              <a:ahLst/>
              <a:cxnLst>
                <a:cxn ang="0">
                  <a:pos x="T0" y="T1"/>
                </a:cxn>
                <a:cxn ang="0">
                  <a:pos x="T2" y="T3"/>
                </a:cxn>
                <a:cxn ang="0">
                  <a:pos x="T4" y="T5"/>
                </a:cxn>
                <a:cxn ang="0">
                  <a:pos x="T6" y="T7"/>
                </a:cxn>
                <a:cxn ang="0">
                  <a:pos x="T8" y="T9"/>
                </a:cxn>
                <a:cxn ang="0">
                  <a:pos x="T10" y="T11"/>
                </a:cxn>
                <a:cxn ang="0">
                  <a:pos x="T12" y="T13"/>
                </a:cxn>
              </a:cxnLst>
              <a:rect l="0" t="0" r="r" b="b"/>
              <a:pathLst>
                <a:path w="147" h="146">
                  <a:moveTo>
                    <a:pt x="7" y="29"/>
                  </a:moveTo>
                  <a:cubicBezTo>
                    <a:pt x="1" y="22"/>
                    <a:pt x="0" y="12"/>
                    <a:pt x="7" y="6"/>
                  </a:cubicBezTo>
                  <a:cubicBezTo>
                    <a:pt x="13" y="0"/>
                    <a:pt x="23" y="0"/>
                    <a:pt x="29" y="6"/>
                  </a:cubicBezTo>
                  <a:cubicBezTo>
                    <a:pt x="140" y="118"/>
                    <a:pt x="140" y="118"/>
                    <a:pt x="140" y="118"/>
                  </a:cubicBezTo>
                  <a:cubicBezTo>
                    <a:pt x="147" y="124"/>
                    <a:pt x="147" y="134"/>
                    <a:pt x="141" y="140"/>
                  </a:cubicBezTo>
                  <a:cubicBezTo>
                    <a:pt x="135" y="146"/>
                    <a:pt x="124" y="146"/>
                    <a:pt x="118" y="140"/>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5" name="Freeform 9"/>
            <p:cNvSpPr>
              <a:spLocks/>
            </p:cNvSpPr>
            <p:nvPr/>
          </p:nvSpPr>
          <p:spPr bwMode="auto">
            <a:xfrm>
              <a:off x="4429125" y="4479925"/>
              <a:ext cx="619125" cy="620713"/>
            </a:xfrm>
            <a:custGeom>
              <a:avLst/>
              <a:gdLst>
                <a:gd name="T0" fmla="*/ 6 w 146"/>
                <a:gd name="T1" fmla="*/ 28 h 146"/>
                <a:gd name="T2" fmla="*/ 6 w 146"/>
                <a:gd name="T3" fmla="*/ 6 h 146"/>
                <a:gd name="T4" fmla="*/ 28 w 146"/>
                <a:gd name="T5" fmla="*/ 6 h 146"/>
                <a:gd name="T6" fmla="*/ 140 w 146"/>
                <a:gd name="T7" fmla="*/ 117 h 146"/>
                <a:gd name="T8" fmla="*/ 140 w 146"/>
                <a:gd name="T9" fmla="*/ 140 h 146"/>
                <a:gd name="T10" fmla="*/ 118 w 146"/>
                <a:gd name="T11" fmla="*/ 139 h 146"/>
                <a:gd name="T12" fmla="*/ 6 w 146"/>
                <a:gd name="T13" fmla="*/ 28 h 146"/>
              </a:gdLst>
              <a:ahLst/>
              <a:cxnLst>
                <a:cxn ang="0">
                  <a:pos x="T0" y="T1"/>
                </a:cxn>
                <a:cxn ang="0">
                  <a:pos x="T2" y="T3"/>
                </a:cxn>
                <a:cxn ang="0">
                  <a:pos x="T4" y="T5"/>
                </a:cxn>
                <a:cxn ang="0">
                  <a:pos x="T6" y="T7"/>
                </a:cxn>
                <a:cxn ang="0">
                  <a:pos x="T8" y="T9"/>
                </a:cxn>
                <a:cxn ang="0">
                  <a:pos x="T10" y="T11"/>
                </a:cxn>
                <a:cxn ang="0">
                  <a:pos x="T12" y="T13"/>
                </a:cxn>
              </a:cxnLst>
              <a:rect l="0" t="0" r="r" b="b"/>
              <a:pathLst>
                <a:path w="146" h="146">
                  <a:moveTo>
                    <a:pt x="6" y="28"/>
                  </a:moveTo>
                  <a:cubicBezTo>
                    <a:pt x="0" y="22"/>
                    <a:pt x="0" y="12"/>
                    <a:pt x="6" y="6"/>
                  </a:cubicBezTo>
                  <a:cubicBezTo>
                    <a:pt x="12" y="0"/>
                    <a:pt x="22" y="0"/>
                    <a:pt x="28" y="6"/>
                  </a:cubicBezTo>
                  <a:cubicBezTo>
                    <a:pt x="140" y="117"/>
                    <a:pt x="140" y="117"/>
                    <a:pt x="140" y="117"/>
                  </a:cubicBezTo>
                  <a:cubicBezTo>
                    <a:pt x="146" y="124"/>
                    <a:pt x="146" y="134"/>
                    <a:pt x="140" y="140"/>
                  </a:cubicBezTo>
                  <a:cubicBezTo>
                    <a:pt x="134" y="146"/>
                    <a:pt x="124" y="146"/>
                    <a:pt x="118" y="139"/>
                  </a:cubicBezTo>
                  <a:lnTo>
                    <a:pt x="6" y="28"/>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6" name="Freeform 10"/>
            <p:cNvSpPr>
              <a:spLocks/>
            </p:cNvSpPr>
            <p:nvPr/>
          </p:nvSpPr>
          <p:spPr bwMode="auto">
            <a:xfrm>
              <a:off x="4330700" y="4641850"/>
              <a:ext cx="557213" cy="552450"/>
            </a:xfrm>
            <a:custGeom>
              <a:avLst/>
              <a:gdLst>
                <a:gd name="T0" fmla="*/ 7 w 131"/>
                <a:gd name="T1" fmla="*/ 29 h 130"/>
                <a:gd name="T2" fmla="*/ 7 w 131"/>
                <a:gd name="T3" fmla="*/ 6 h 130"/>
                <a:gd name="T4" fmla="*/ 29 w 131"/>
                <a:gd name="T5" fmla="*/ 7 h 130"/>
                <a:gd name="T6" fmla="*/ 124 w 131"/>
                <a:gd name="T7" fmla="*/ 102 h 130"/>
                <a:gd name="T8" fmla="*/ 125 w 131"/>
                <a:gd name="T9" fmla="*/ 124 h 130"/>
                <a:gd name="T10" fmla="*/ 102 w 131"/>
                <a:gd name="T11" fmla="*/ 124 h 130"/>
                <a:gd name="T12" fmla="*/ 7 w 131"/>
                <a:gd name="T13" fmla="*/ 29 h 130"/>
              </a:gdLst>
              <a:ahLst/>
              <a:cxnLst>
                <a:cxn ang="0">
                  <a:pos x="T0" y="T1"/>
                </a:cxn>
                <a:cxn ang="0">
                  <a:pos x="T2" y="T3"/>
                </a:cxn>
                <a:cxn ang="0">
                  <a:pos x="T4" y="T5"/>
                </a:cxn>
                <a:cxn ang="0">
                  <a:pos x="T6" y="T7"/>
                </a:cxn>
                <a:cxn ang="0">
                  <a:pos x="T8" y="T9"/>
                </a:cxn>
                <a:cxn ang="0">
                  <a:pos x="T10" y="T11"/>
                </a:cxn>
                <a:cxn ang="0">
                  <a:pos x="T12" y="T13"/>
                </a:cxn>
              </a:cxnLst>
              <a:rect l="0" t="0" r="r" b="b"/>
              <a:pathLst>
                <a:path w="131" h="130">
                  <a:moveTo>
                    <a:pt x="7" y="29"/>
                  </a:moveTo>
                  <a:cubicBezTo>
                    <a:pt x="1" y="22"/>
                    <a:pt x="0" y="12"/>
                    <a:pt x="7" y="6"/>
                  </a:cubicBezTo>
                  <a:cubicBezTo>
                    <a:pt x="13" y="0"/>
                    <a:pt x="23" y="0"/>
                    <a:pt x="29" y="7"/>
                  </a:cubicBezTo>
                  <a:cubicBezTo>
                    <a:pt x="124" y="102"/>
                    <a:pt x="124" y="102"/>
                    <a:pt x="124" y="102"/>
                  </a:cubicBezTo>
                  <a:cubicBezTo>
                    <a:pt x="130" y="108"/>
                    <a:pt x="131" y="118"/>
                    <a:pt x="125" y="124"/>
                  </a:cubicBezTo>
                  <a:cubicBezTo>
                    <a:pt x="118" y="130"/>
                    <a:pt x="108" y="130"/>
                    <a:pt x="102" y="124"/>
                  </a:cubicBezTo>
                  <a:lnTo>
                    <a:pt x="7"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7" name="Freeform 11"/>
            <p:cNvSpPr>
              <a:spLocks/>
            </p:cNvSpPr>
            <p:nvPr/>
          </p:nvSpPr>
          <p:spPr bwMode="auto">
            <a:xfrm>
              <a:off x="4314825" y="4879975"/>
              <a:ext cx="330200" cy="334963"/>
            </a:xfrm>
            <a:custGeom>
              <a:avLst/>
              <a:gdLst>
                <a:gd name="T0" fmla="*/ 6 w 78"/>
                <a:gd name="T1" fmla="*/ 29 h 79"/>
                <a:gd name="T2" fmla="*/ 6 w 78"/>
                <a:gd name="T3" fmla="*/ 7 h 79"/>
                <a:gd name="T4" fmla="*/ 28 w 78"/>
                <a:gd name="T5" fmla="*/ 7 h 79"/>
                <a:gd name="T6" fmla="*/ 72 w 78"/>
                <a:gd name="T7" fmla="*/ 51 h 79"/>
                <a:gd name="T8" fmla="*/ 72 w 78"/>
                <a:gd name="T9" fmla="*/ 73 h 79"/>
                <a:gd name="T10" fmla="*/ 50 w 78"/>
                <a:gd name="T11" fmla="*/ 73 h 79"/>
                <a:gd name="T12" fmla="*/ 6 w 78"/>
                <a:gd name="T13" fmla="*/ 29 h 79"/>
              </a:gdLst>
              <a:ahLst/>
              <a:cxnLst>
                <a:cxn ang="0">
                  <a:pos x="T0" y="T1"/>
                </a:cxn>
                <a:cxn ang="0">
                  <a:pos x="T2" y="T3"/>
                </a:cxn>
                <a:cxn ang="0">
                  <a:pos x="T4" y="T5"/>
                </a:cxn>
                <a:cxn ang="0">
                  <a:pos x="T6" y="T7"/>
                </a:cxn>
                <a:cxn ang="0">
                  <a:pos x="T8" y="T9"/>
                </a:cxn>
                <a:cxn ang="0">
                  <a:pos x="T10" y="T11"/>
                </a:cxn>
                <a:cxn ang="0">
                  <a:pos x="T12" y="T13"/>
                </a:cxn>
              </a:cxnLst>
              <a:rect l="0" t="0" r="r" b="b"/>
              <a:pathLst>
                <a:path w="78" h="79">
                  <a:moveTo>
                    <a:pt x="6" y="29"/>
                  </a:moveTo>
                  <a:cubicBezTo>
                    <a:pt x="0" y="23"/>
                    <a:pt x="0" y="13"/>
                    <a:pt x="6" y="7"/>
                  </a:cubicBezTo>
                  <a:cubicBezTo>
                    <a:pt x="12" y="0"/>
                    <a:pt x="22" y="1"/>
                    <a:pt x="28" y="7"/>
                  </a:cubicBezTo>
                  <a:cubicBezTo>
                    <a:pt x="72" y="51"/>
                    <a:pt x="72" y="51"/>
                    <a:pt x="72" y="51"/>
                  </a:cubicBezTo>
                  <a:cubicBezTo>
                    <a:pt x="78" y="57"/>
                    <a:pt x="78" y="67"/>
                    <a:pt x="72" y="73"/>
                  </a:cubicBezTo>
                  <a:cubicBezTo>
                    <a:pt x="66" y="79"/>
                    <a:pt x="56" y="79"/>
                    <a:pt x="50" y="73"/>
                  </a:cubicBezTo>
                  <a:lnTo>
                    <a:pt x="6" y="29"/>
                  </a:ln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sp>
          <p:nvSpPr>
            <p:cNvPr id="28" name="Freeform 12"/>
            <p:cNvSpPr>
              <a:spLocks noEditPoints="1"/>
            </p:cNvSpPr>
            <p:nvPr/>
          </p:nvSpPr>
          <p:spPr bwMode="auto">
            <a:xfrm>
              <a:off x="4157663" y="1490663"/>
              <a:ext cx="3881438" cy="3881438"/>
            </a:xfrm>
            <a:custGeom>
              <a:avLst/>
              <a:gdLst>
                <a:gd name="T0" fmla="*/ 427 w 914"/>
                <a:gd name="T1" fmla="*/ 910 h 914"/>
                <a:gd name="T2" fmla="*/ 424 w 914"/>
                <a:gd name="T3" fmla="*/ 903 h 914"/>
                <a:gd name="T4" fmla="*/ 424 w 914"/>
                <a:gd name="T5" fmla="*/ 874 h 914"/>
                <a:gd name="T6" fmla="*/ 435 w 914"/>
                <a:gd name="T7" fmla="*/ 863 h 914"/>
                <a:gd name="T8" fmla="*/ 443 w 914"/>
                <a:gd name="T9" fmla="*/ 866 h 914"/>
                <a:gd name="T10" fmla="*/ 446 w 914"/>
                <a:gd name="T11" fmla="*/ 874 h 914"/>
                <a:gd name="T12" fmla="*/ 446 w 914"/>
                <a:gd name="T13" fmla="*/ 903 h 914"/>
                <a:gd name="T14" fmla="*/ 435 w 914"/>
                <a:gd name="T15" fmla="*/ 914 h 914"/>
                <a:gd name="T16" fmla="*/ 427 w 914"/>
                <a:gd name="T17" fmla="*/ 910 h 914"/>
                <a:gd name="T18" fmla="*/ 3 w 914"/>
                <a:gd name="T19" fmla="*/ 487 h 914"/>
                <a:gd name="T20" fmla="*/ 0 w 914"/>
                <a:gd name="T21" fmla="*/ 479 h 914"/>
                <a:gd name="T22" fmla="*/ 11 w 914"/>
                <a:gd name="T23" fmla="*/ 468 h 914"/>
                <a:gd name="T24" fmla="*/ 40 w 914"/>
                <a:gd name="T25" fmla="*/ 468 h 914"/>
                <a:gd name="T26" fmla="*/ 48 w 914"/>
                <a:gd name="T27" fmla="*/ 471 h 914"/>
                <a:gd name="T28" fmla="*/ 51 w 914"/>
                <a:gd name="T29" fmla="*/ 479 h 914"/>
                <a:gd name="T30" fmla="*/ 48 w 914"/>
                <a:gd name="T31" fmla="*/ 487 h 914"/>
                <a:gd name="T32" fmla="*/ 40 w 914"/>
                <a:gd name="T33" fmla="*/ 490 h 914"/>
                <a:gd name="T34" fmla="*/ 11 w 914"/>
                <a:gd name="T35" fmla="*/ 490 h 914"/>
                <a:gd name="T36" fmla="*/ 3 w 914"/>
                <a:gd name="T37" fmla="*/ 487 h 914"/>
                <a:gd name="T38" fmla="*/ 707 w 914"/>
                <a:gd name="T39" fmla="*/ 766 h 914"/>
                <a:gd name="T40" fmla="*/ 707 w 914"/>
                <a:gd name="T41" fmla="*/ 750 h 914"/>
                <a:gd name="T42" fmla="*/ 722 w 914"/>
                <a:gd name="T43" fmla="*/ 750 h 914"/>
                <a:gd name="T44" fmla="*/ 758 w 914"/>
                <a:gd name="T45" fmla="*/ 786 h 914"/>
                <a:gd name="T46" fmla="*/ 758 w 914"/>
                <a:gd name="T47" fmla="*/ 802 h 914"/>
                <a:gd name="T48" fmla="*/ 742 w 914"/>
                <a:gd name="T49" fmla="*/ 802 h 914"/>
                <a:gd name="T50" fmla="*/ 707 w 914"/>
                <a:gd name="T51" fmla="*/ 766 h 914"/>
                <a:gd name="T52" fmla="*/ 112 w 914"/>
                <a:gd name="T53" fmla="*/ 171 h 914"/>
                <a:gd name="T54" fmla="*/ 112 w 914"/>
                <a:gd name="T55" fmla="*/ 156 h 914"/>
                <a:gd name="T56" fmla="*/ 127 w 914"/>
                <a:gd name="T57" fmla="*/ 156 h 914"/>
                <a:gd name="T58" fmla="*/ 163 w 914"/>
                <a:gd name="T59" fmla="*/ 192 h 914"/>
                <a:gd name="T60" fmla="*/ 163 w 914"/>
                <a:gd name="T61" fmla="*/ 207 h 914"/>
                <a:gd name="T62" fmla="*/ 148 w 914"/>
                <a:gd name="T63" fmla="*/ 207 h 914"/>
                <a:gd name="T64" fmla="*/ 112 w 914"/>
                <a:gd name="T65" fmla="*/ 171 h 914"/>
                <a:gd name="T66" fmla="*/ 427 w 914"/>
                <a:gd name="T67" fmla="*/ 91 h 914"/>
                <a:gd name="T68" fmla="*/ 424 w 914"/>
                <a:gd name="T69" fmla="*/ 84 h 914"/>
                <a:gd name="T70" fmla="*/ 424 w 914"/>
                <a:gd name="T71" fmla="*/ 11 h 914"/>
                <a:gd name="T72" fmla="*/ 435 w 914"/>
                <a:gd name="T73" fmla="*/ 0 h 914"/>
                <a:gd name="T74" fmla="*/ 443 w 914"/>
                <a:gd name="T75" fmla="*/ 3 h 914"/>
                <a:gd name="T76" fmla="*/ 446 w 914"/>
                <a:gd name="T77" fmla="*/ 11 h 914"/>
                <a:gd name="T78" fmla="*/ 446 w 914"/>
                <a:gd name="T79" fmla="*/ 84 h 914"/>
                <a:gd name="T80" fmla="*/ 443 w 914"/>
                <a:gd name="T81" fmla="*/ 91 h 914"/>
                <a:gd name="T82" fmla="*/ 435 w 914"/>
                <a:gd name="T83" fmla="*/ 95 h 914"/>
                <a:gd name="T84" fmla="*/ 427 w 914"/>
                <a:gd name="T85" fmla="*/ 91 h 914"/>
                <a:gd name="T86" fmla="*/ 822 w 914"/>
                <a:gd name="T87" fmla="*/ 485 h 914"/>
                <a:gd name="T88" fmla="*/ 819 w 914"/>
                <a:gd name="T89" fmla="*/ 477 h 914"/>
                <a:gd name="T90" fmla="*/ 831 w 914"/>
                <a:gd name="T91" fmla="*/ 466 h 914"/>
                <a:gd name="T92" fmla="*/ 903 w 914"/>
                <a:gd name="T93" fmla="*/ 469 h 914"/>
                <a:gd name="T94" fmla="*/ 911 w 914"/>
                <a:gd name="T95" fmla="*/ 472 h 914"/>
                <a:gd name="T96" fmla="*/ 914 w 914"/>
                <a:gd name="T97" fmla="*/ 481 h 914"/>
                <a:gd name="T98" fmla="*/ 902 w 914"/>
                <a:gd name="T99" fmla="*/ 491 h 914"/>
                <a:gd name="T100" fmla="*/ 830 w 914"/>
                <a:gd name="T101" fmla="*/ 489 h 914"/>
                <a:gd name="T102" fmla="*/ 822 w 914"/>
                <a:gd name="T103" fmla="*/ 485 h 914"/>
                <a:gd name="T104" fmla="*/ 707 w 914"/>
                <a:gd name="T105" fmla="*/ 207 h 914"/>
                <a:gd name="T106" fmla="*/ 707 w 914"/>
                <a:gd name="T107" fmla="*/ 192 h 914"/>
                <a:gd name="T108" fmla="*/ 770 w 914"/>
                <a:gd name="T109" fmla="*/ 128 h 914"/>
                <a:gd name="T110" fmla="*/ 786 w 914"/>
                <a:gd name="T111" fmla="*/ 128 h 914"/>
                <a:gd name="T112" fmla="*/ 786 w 914"/>
                <a:gd name="T113" fmla="*/ 143 h 914"/>
                <a:gd name="T114" fmla="*/ 722 w 914"/>
                <a:gd name="T115" fmla="*/ 207 h 914"/>
                <a:gd name="T116" fmla="*/ 707 w 914"/>
                <a:gd name="T117" fmla="*/ 207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914">
                  <a:moveTo>
                    <a:pt x="427" y="910"/>
                  </a:moveTo>
                  <a:cubicBezTo>
                    <a:pt x="425" y="908"/>
                    <a:pt x="424" y="906"/>
                    <a:pt x="424" y="903"/>
                  </a:cubicBezTo>
                  <a:cubicBezTo>
                    <a:pt x="424" y="874"/>
                    <a:pt x="424" y="874"/>
                    <a:pt x="424" y="874"/>
                  </a:cubicBezTo>
                  <a:cubicBezTo>
                    <a:pt x="424" y="868"/>
                    <a:pt x="429" y="863"/>
                    <a:pt x="435" y="863"/>
                  </a:cubicBezTo>
                  <a:cubicBezTo>
                    <a:pt x="438" y="863"/>
                    <a:pt x="441" y="864"/>
                    <a:pt x="443" y="866"/>
                  </a:cubicBezTo>
                  <a:cubicBezTo>
                    <a:pt x="445" y="868"/>
                    <a:pt x="446" y="871"/>
                    <a:pt x="446" y="874"/>
                  </a:cubicBezTo>
                  <a:cubicBezTo>
                    <a:pt x="446" y="903"/>
                    <a:pt x="446" y="903"/>
                    <a:pt x="446" y="903"/>
                  </a:cubicBezTo>
                  <a:cubicBezTo>
                    <a:pt x="446" y="909"/>
                    <a:pt x="441" y="914"/>
                    <a:pt x="435" y="914"/>
                  </a:cubicBezTo>
                  <a:cubicBezTo>
                    <a:pt x="432" y="914"/>
                    <a:pt x="429" y="913"/>
                    <a:pt x="427" y="910"/>
                  </a:cubicBezTo>
                  <a:close/>
                  <a:moveTo>
                    <a:pt x="3" y="487"/>
                  </a:moveTo>
                  <a:cubicBezTo>
                    <a:pt x="1" y="485"/>
                    <a:pt x="0" y="482"/>
                    <a:pt x="0" y="479"/>
                  </a:cubicBezTo>
                  <a:cubicBezTo>
                    <a:pt x="0" y="473"/>
                    <a:pt x="5" y="468"/>
                    <a:pt x="11" y="468"/>
                  </a:cubicBezTo>
                  <a:cubicBezTo>
                    <a:pt x="40" y="468"/>
                    <a:pt x="40" y="468"/>
                    <a:pt x="40" y="468"/>
                  </a:cubicBezTo>
                  <a:cubicBezTo>
                    <a:pt x="43" y="468"/>
                    <a:pt x="46" y="469"/>
                    <a:pt x="48" y="471"/>
                  </a:cubicBezTo>
                  <a:cubicBezTo>
                    <a:pt x="50" y="473"/>
                    <a:pt x="51" y="476"/>
                    <a:pt x="51" y="479"/>
                  </a:cubicBezTo>
                  <a:cubicBezTo>
                    <a:pt x="51" y="482"/>
                    <a:pt x="50" y="485"/>
                    <a:pt x="48" y="487"/>
                  </a:cubicBezTo>
                  <a:cubicBezTo>
                    <a:pt x="46" y="489"/>
                    <a:pt x="43" y="490"/>
                    <a:pt x="40" y="490"/>
                  </a:cubicBezTo>
                  <a:cubicBezTo>
                    <a:pt x="11" y="490"/>
                    <a:pt x="11" y="490"/>
                    <a:pt x="11" y="490"/>
                  </a:cubicBezTo>
                  <a:cubicBezTo>
                    <a:pt x="8" y="490"/>
                    <a:pt x="5" y="489"/>
                    <a:pt x="3" y="487"/>
                  </a:cubicBezTo>
                  <a:close/>
                  <a:moveTo>
                    <a:pt x="707" y="766"/>
                  </a:moveTo>
                  <a:cubicBezTo>
                    <a:pt x="702" y="762"/>
                    <a:pt x="702" y="755"/>
                    <a:pt x="707" y="750"/>
                  </a:cubicBezTo>
                  <a:cubicBezTo>
                    <a:pt x="711" y="746"/>
                    <a:pt x="718" y="746"/>
                    <a:pt x="722" y="750"/>
                  </a:cubicBezTo>
                  <a:cubicBezTo>
                    <a:pt x="758" y="786"/>
                    <a:pt x="758" y="786"/>
                    <a:pt x="758" y="786"/>
                  </a:cubicBezTo>
                  <a:cubicBezTo>
                    <a:pt x="762" y="791"/>
                    <a:pt x="762" y="798"/>
                    <a:pt x="758" y="802"/>
                  </a:cubicBezTo>
                  <a:cubicBezTo>
                    <a:pt x="754" y="806"/>
                    <a:pt x="747" y="806"/>
                    <a:pt x="742" y="802"/>
                  </a:cubicBezTo>
                  <a:lnTo>
                    <a:pt x="707" y="766"/>
                  </a:lnTo>
                  <a:close/>
                  <a:moveTo>
                    <a:pt x="112" y="171"/>
                  </a:moveTo>
                  <a:cubicBezTo>
                    <a:pt x="107" y="167"/>
                    <a:pt x="107" y="160"/>
                    <a:pt x="112" y="156"/>
                  </a:cubicBezTo>
                  <a:cubicBezTo>
                    <a:pt x="116" y="151"/>
                    <a:pt x="123" y="151"/>
                    <a:pt x="127" y="156"/>
                  </a:cubicBezTo>
                  <a:cubicBezTo>
                    <a:pt x="163" y="192"/>
                    <a:pt x="163" y="192"/>
                    <a:pt x="163" y="192"/>
                  </a:cubicBezTo>
                  <a:cubicBezTo>
                    <a:pt x="168" y="196"/>
                    <a:pt x="168" y="203"/>
                    <a:pt x="163" y="207"/>
                  </a:cubicBezTo>
                  <a:cubicBezTo>
                    <a:pt x="159" y="212"/>
                    <a:pt x="152" y="212"/>
                    <a:pt x="148" y="207"/>
                  </a:cubicBezTo>
                  <a:lnTo>
                    <a:pt x="112" y="171"/>
                  </a:lnTo>
                  <a:close/>
                  <a:moveTo>
                    <a:pt x="427" y="91"/>
                  </a:moveTo>
                  <a:cubicBezTo>
                    <a:pt x="425" y="89"/>
                    <a:pt x="424" y="87"/>
                    <a:pt x="424" y="84"/>
                  </a:cubicBezTo>
                  <a:cubicBezTo>
                    <a:pt x="424" y="11"/>
                    <a:pt x="424" y="11"/>
                    <a:pt x="424" y="11"/>
                  </a:cubicBezTo>
                  <a:cubicBezTo>
                    <a:pt x="424" y="5"/>
                    <a:pt x="429" y="0"/>
                    <a:pt x="435" y="0"/>
                  </a:cubicBezTo>
                  <a:cubicBezTo>
                    <a:pt x="438" y="0"/>
                    <a:pt x="441" y="1"/>
                    <a:pt x="443" y="3"/>
                  </a:cubicBezTo>
                  <a:cubicBezTo>
                    <a:pt x="445" y="5"/>
                    <a:pt x="446" y="8"/>
                    <a:pt x="446" y="11"/>
                  </a:cubicBezTo>
                  <a:cubicBezTo>
                    <a:pt x="446" y="84"/>
                    <a:pt x="446" y="84"/>
                    <a:pt x="446" y="84"/>
                  </a:cubicBezTo>
                  <a:cubicBezTo>
                    <a:pt x="446" y="87"/>
                    <a:pt x="445" y="89"/>
                    <a:pt x="443" y="91"/>
                  </a:cubicBezTo>
                  <a:cubicBezTo>
                    <a:pt x="441" y="94"/>
                    <a:pt x="438" y="95"/>
                    <a:pt x="435" y="95"/>
                  </a:cubicBezTo>
                  <a:cubicBezTo>
                    <a:pt x="432" y="95"/>
                    <a:pt x="429" y="94"/>
                    <a:pt x="427" y="91"/>
                  </a:cubicBezTo>
                  <a:close/>
                  <a:moveTo>
                    <a:pt x="822" y="485"/>
                  </a:moveTo>
                  <a:cubicBezTo>
                    <a:pt x="820" y="483"/>
                    <a:pt x="819" y="480"/>
                    <a:pt x="819" y="477"/>
                  </a:cubicBezTo>
                  <a:cubicBezTo>
                    <a:pt x="819" y="471"/>
                    <a:pt x="824" y="466"/>
                    <a:pt x="831" y="466"/>
                  </a:cubicBezTo>
                  <a:cubicBezTo>
                    <a:pt x="903" y="469"/>
                    <a:pt x="903" y="469"/>
                    <a:pt x="903" y="469"/>
                  </a:cubicBezTo>
                  <a:cubicBezTo>
                    <a:pt x="906" y="469"/>
                    <a:pt x="909" y="470"/>
                    <a:pt x="911" y="472"/>
                  </a:cubicBezTo>
                  <a:cubicBezTo>
                    <a:pt x="913" y="475"/>
                    <a:pt x="914" y="478"/>
                    <a:pt x="914" y="481"/>
                  </a:cubicBezTo>
                  <a:cubicBezTo>
                    <a:pt x="914" y="487"/>
                    <a:pt x="909" y="492"/>
                    <a:pt x="902" y="491"/>
                  </a:cubicBezTo>
                  <a:cubicBezTo>
                    <a:pt x="830" y="489"/>
                    <a:pt x="830" y="489"/>
                    <a:pt x="830" y="489"/>
                  </a:cubicBezTo>
                  <a:cubicBezTo>
                    <a:pt x="827" y="488"/>
                    <a:pt x="824" y="487"/>
                    <a:pt x="822" y="485"/>
                  </a:cubicBezTo>
                  <a:close/>
                  <a:moveTo>
                    <a:pt x="707" y="207"/>
                  </a:moveTo>
                  <a:cubicBezTo>
                    <a:pt x="702" y="203"/>
                    <a:pt x="702" y="196"/>
                    <a:pt x="707" y="192"/>
                  </a:cubicBezTo>
                  <a:cubicBezTo>
                    <a:pt x="770" y="128"/>
                    <a:pt x="770" y="128"/>
                    <a:pt x="770" y="128"/>
                  </a:cubicBezTo>
                  <a:cubicBezTo>
                    <a:pt x="775" y="123"/>
                    <a:pt x="782" y="123"/>
                    <a:pt x="786" y="128"/>
                  </a:cubicBezTo>
                  <a:cubicBezTo>
                    <a:pt x="790" y="132"/>
                    <a:pt x="790" y="139"/>
                    <a:pt x="786" y="143"/>
                  </a:cubicBezTo>
                  <a:cubicBezTo>
                    <a:pt x="722" y="207"/>
                    <a:pt x="722" y="207"/>
                    <a:pt x="722" y="207"/>
                  </a:cubicBezTo>
                  <a:cubicBezTo>
                    <a:pt x="718" y="212"/>
                    <a:pt x="711" y="212"/>
                    <a:pt x="707" y="207"/>
                  </a:cubicBezTo>
                  <a:close/>
                </a:path>
              </a:pathLst>
            </a:custGeom>
            <a:solidFill>
              <a:srgbClr val="3976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inpin heiti" charset="-122"/>
                <a:ea typeface="inpin heiti" charset="-122"/>
              </a:endParaRPr>
            </a:p>
          </p:txBody>
        </p:sp>
      </p:grpSp>
      <p:sp>
        <p:nvSpPr>
          <p:cNvPr id="29" name="文本框 28"/>
          <p:cNvSpPr txBox="1"/>
          <p:nvPr/>
        </p:nvSpPr>
        <p:spPr>
          <a:xfrm>
            <a:off x="1683751" y="179037"/>
            <a:ext cx="2646878" cy="830997"/>
          </a:xfrm>
          <a:prstGeom prst="rect">
            <a:avLst/>
          </a:prstGeom>
          <a:noFill/>
          <a:effectLst/>
        </p:spPr>
        <p:txBody>
          <a:bodyPr wrap="none" rtlCol="0">
            <a:spAutoFit/>
          </a:bodyPr>
          <a:lstStyle/>
          <a:p>
            <a:r>
              <a:rPr lang="zh-CN" altLang="en-US" sz="4800" dirty="0">
                <a:solidFill>
                  <a:srgbClr val="3976BD"/>
                </a:solidFill>
                <a:latin typeface="inpin heiti" charset="-122"/>
                <a:ea typeface="inpin heiti" charset="-122"/>
              </a:rPr>
              <a:t>解决方案</a:t>
            </a:r>
          </a:p>
        </p:txBody>
      </p:sp>
      <p:sp>
        <p:nvSpPr>
          <p:cNvPr id="13" name="文本框 12">
            <a:extLst>
              <a:ext uri="{FF2B5EF4-FFF2-40B4-BE49-F238E27FC236}">
                <a16:creationId xmlns:a16="http://schemas.microsoft.com/office/drawing/2014/main" id="{6E586E93-551A-47EF-9819-8C6E63064905}"/>
              </a:ext>
            </a:extLst>
          </p:cNvPr>
          <p:cNvSpPr txBox="1"/>
          <p:nvPr/>
        </p:nvSpPr>
        <p:spPr>
          <a:xfrm>
            <a:off x="910068" y="1745509"/>
            <a:ext cx="10081782" cy="3416320"/>
          </a:xfrm>
          <a:prstGeom prst="rect">
            <a:avLst/>
          </a:prstGeom>
          <a:noFill/>
        </p:spPr>
        <p:txBody>
          <a:bodyPr wrap="square" rtlCol="0">
            <a:spAutoFit/>
          </a:bodyPr>
          <a:lstStyle/>
          <a:p>
            <a:pPr marL="457200" indent="-457200">
              <a:buFont typeface="Arial" panose="020B0604020202020204" pitchFamily="34" charset="0"/>
              <a:buChar char="•"/>
            </a:pPr>
            <a:r>
              <a:rPr lang="zh-CN" altLang="en-US" sz="3600" dirty="0">
                <a:latin typeface="幼圆" panose="02010509060101010101" pitchFamily="49" charset="-122"/>
                <a:ea typeface="幼圆" panose="02010509060101010101" pitchFamily="49" charset="-122"/>
              </a:rPr>
              <a:t>利用评论观点抽取</a:t>
            </a:r>
            <a:r>
              <a:rPr lang="en-US" altLang="zh-CN" sz="3600" dirty="0">
                <a:latin typeface="幼圆" panose="02010509060101010101" pitchFamily="49" charset="-122"/>
                <a:ea typeface="幼圆" panose="02010509060101010101" pitchFamily="49" charset="-122"/>
              </a:rPr>
              <a:t>API</a:t>
            </a:r>
            <a:r>
              <a:rPr lang="zh-CN" altLang="en-US" sz="3600" dirty="0">
                <a:latin typeface="幼圆" panose="02010509060101010101" pitchFamily="49" charset="-122"/>
                <a:ea typeface="幼圆" panose="02010509060101010101" pitchFamily="49" charset="-122"/>
              </a:rPr>
              <a:t>，获取到评价中的重要信息，并分类作为标签，最后制出图表。</a:t>
            </a:r>
            <a:endParaRPr lang="en-US" altLang="zh-CN" sz="3600" dirty="0">
              <a:latin typeface="幼圆" panose="02010509060101010101" pitchFamily="49" charset="-122"/>
              <a:ea typeface="幼圆" panose="02010509060101010101" pitchFamily="49" charset="-122"/>
            </a:endParaRPr>
          </a:p>
          <a:p>
            <a:pPr marL="457200" indent="-457200">
              <a:buFont typeface="Arial" panose="020B0604020202020204" pitchFamily="34" charset="0"/>
              <a:buChar char="•"/>
            </a:pPr>
            <a:r>
              <a:rPr lang="zh-CN" altLang="en-US" sz="3600" dirty="0">
                <a:latin typeface="幼圆" panose="02010509060101010101" pitchFamily="49" charset="-122"/>
                <a:ea typeface="幼圆" panose="02010509060101010101" pitchFamily="49" charset="-122"/>
              </a:rPr>
              <a:t>通过情感倾向分析</a:t>
            </a:r>
            <a:r>
              <a:rPr lang="en-US" altLang="zh-CN" sz="3600" dirty="0">
                <a:latin typeface="幼圆" panose="02010509060101010101" pitchFamily="49" charset="-122"/>
                <a:ea typeface="幼圆" panose="02010509060101010101" pitchFamily="49" charset="-122"/>
              </a:rPr>
              <a:t>API</a:t>
            </a:r>
            <a:r>
              <a:rPr lang="zh-CN" altLang="en-US" sz="3600" dirty="0">
                <a:latin typeface="幼圆" panose="02010509060101010101" pitchFamily="49" charset="-122"/>
                <a:ea typeface="幼圆" panose="02010509060101010101" pitchFamily="49" charset="-122"/>
              </a:rPr>
              <a:t>，分析各个评价所蕴含积极或消极的情感态度比值。</a:t>
            </a:r>
            <a:endParaRPr lang="en-US" altLang="zh-CN" sz="3600" dirty="0">
              <a:latin typeface="幼圆" panose="02010509060101010101" pitchFamily="49" charset="-122"/>
              <a:ea typeface="幼圆" panose="02010509060101010101" pitchFamily="49" charset="-122"/>
            </a:endParaRPr>
          </a:p>
          <a:p>
            <a:pPr marL="457200" indent="-457200">
              <a:buFont typeface="Arial" panose="020B0604020202020204" pitchFamily="34" charset="0"/>
              <a:buChar char="•"/>
            </a:pPr>
            <a:r>
              <a:rPr lang="zh-CN" altLang="en-US" sz="3600" dirty="0">
                <a:latin typeface="幼圆" panose="02010509060101010101" pitchFamily="49" charset="-122"/>
                <a:ea typeface="幼圆" panose="02010509060101010101" pitchFamily="49" charset="-122"/>
              </a:rPr>
              <a:t>使用文本审核</a:t>
            </a:r>
            <a:r>
              <a:rPr lang="en-US" altLang="zh-CN" sz="3600" dirty="0">
                <a:latin typeface="幼圆" panose="02010509060101010101" pitchFamily="49" charset="-122"/>
                <a:ea typeface="幼圆" panose="02010509060101010101" pitchFamily="49" charset="-122"/>
              </a:rPr>
              <a:t>API</a:t>
            </a:r>
            <a:r>
              <a:rPr lang="zh-CN" altLang="en-US" sz="3600" dirty="0">
                <a:latin typeface="幼圆" panose="02010509060101010101" pitchFamily="49" charset="-122"/>
                <a:ea typeface="幼圆" panose="02010509060101010101" pitchFamily="49" charset="-122"/>
              </a:rPr>
              <a:t>，自动省略掉那些低质灌水、垃圾广告、低俗色情的评论。</a:t>
            </a:r>
          </a:p>
        </p:txBody>
      </p:sp>
    </p:spTree>
    <p:extLst>
      <p:ext uri="{BB962C8B-B14F-4D97-AF65-F5344CB8AC3E}">
        <p14:creationId xmlns:p14="http://schemas.microsoft.com/office/powerpoint/2010/main" val="4181314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drape"/>
      </p:transition>
    </mc:Choice>
    <mc:Fallback xmlns="">
      <p:transition spd="slow" advClick="0" advTm="5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灯泡立体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TotalTime>
  <Words>860</Words>
  <Application>Microsoft Office PowerPoint</Application>
  <PresentationFormat>宽屏</PresentationFormat>
  <Paragraphs>75</Paragraphs>
  <Slides>20</Slides>
  <Notes>20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inpin heiti</vt:lpstr>
      <vt:lpstr>等线</vt:lpstr>
      <vt:lpstr>幼圆</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蓝色灯泡立体答辩</dc:title>
  <dc:creator>PC</dc:creator>
  <cp:lastModifiedBy>zyi Teng</cp:lastModifiedBy>
  <cp:revision>71</cp:revision>
  <dcterms:created xsi:type="dcterms:W3CDTF">2017-04-19T15:39:52Z</dcterms:created>
  <dcterms:modified xsi:type="dcterms:W3CDTF">2020-07-12T15:30:23Z</dcterms:modified>
</cp:coreProperties>
</file>

<file path=docProps/thumbnail.jpeg>
</file>